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4"/>
  </p:notesMasterIdLst>
  <p:sldIdLst>
    <p:sldId id="497" r:id="rId2"/>
    <p:sldId id="1096" r:id="rId3"/>
    <p:sldId id="472" r:id="rId4"/>
    <p:sldId id="262" r:id="rId5"/>
    <p:sldId id="1093" r:id="rId6"/>
    <p:sldId id="1094" r:id="rId7"/>
    <p:sldId id="1095" r:id="rId8"/>
    <p:sldId id="496" r:id="rId9"/>
    <p:sldId id="605" r:id="rId10"/>
    <p:sldId id="1070" r:id="rId11"/>
    <p:sldId id="1097" r:id="rId12"/>
    <p:sldId id="1086" r:id="rId13"/>
    <p:sldId id="596" r:id="rId14"/>
    <p:sldId id="578" r:id="rId15"/>
    <p:sldId id="597" r:id="rId16"/>
    <p:sldId id="579" r:id="rId17"/>
    <p:sldId id="1088" r:id="rId18"/>
    <p:sldId id="851" r:id="rId19"/>
    <p:sldId id="850" r:id="rId20"/>
    <p:sldId id="598" r:id="rId21"/>
    <p:sldId id="326" r:id="rId22"/>
    <p:sldId id="599" r:id="rId23"/>
    <p:sldId id="327" r:id="rId24"/>
    <p:sldId id="328" r:id="rId25"/>
    <p:sldId id="329" r:id="rId26"/>
    <p:sldId id="330" r:id="rId27"/>
    <p:sldId id="315" r:id="rId28"/>
    <p:sldId id="314" r:id="rId29"/>
    <p:sldId id="317"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325" r:id="rId45"/>
    <p:sldId id="501" r:id="rId46"/>
    <p:sldId id="951" r:id="rId47"/>
    <p:sldId id="984" r:id="rId48"/>
    <p:sldId id="955" r:id="rId49"/>
    <p:sldId id="606" r:id="rId50"/>
    <p:sldId id="535" r:id="rId51"/>
    <p:sldId id="536" r:id="rId52"/>
    <p:sldId id="537" r:id="rId53"/>
    <p:sldId id="538" r:id="rId54"/>
    <p:sldId id="883" r:id="rId55"/>
    <p:sldId id="900" r:id="rId56"/>
    <p:sldId id="898" r:id="rId57"/>
    <p:sldId id="842" r:id="rId58"/>
    <p:sldId id="843" r:id="rId59"/>
    <p:sldId id="844" r:id="rId60"/>
    <p:sldId id="845" r:id="rId61"/>
    <p:sldId id="932" r:id="rId62"/>
    <p:sldId id="846" r:id="rId63"/>
    <p:sldId id="1043" r:id="rId64"/>
    <p:sldId id="1044" r:id="rId65"/>
    <p:sldId id="590" r:id="rId66"/>
    <p:sldId id="490" r:id="rId67"/>
    <p:sldId id="491" r:id="rId68"/>
    <p:sldId id="492" r:id="rId69"/>
    <p:sldId id="493" r:id="rId70"/>
    <p:sldId id="495" r:id="rId71"/>
    <p:sldId id="958" r:id="rId72"/>
    <p:sldId id="959" r:id="rId73"/>
    <p:sldId id="960" r:id="rId74"/>
    <p:sldId id="971" r:id="rId75"/>
    <p:sldId id="961" r:id="rId76"/>
    <p:sldId id="962" r:id="rId77"/>
    <p:sldId id="966" r:id="rId78"/>
    <p:sldId id="967" r:id="rId79"/>
    <p:sldId id="963" r:id="rId80"/>
    <p:sldId id="970" r:id="rId81"/>
    <p:sldId id="972" r:id="rId82"/>
    <p:sldId id="973" r:id="rId83"/>
    <p:sldId id="974" r:id="rId84"/>
    <p:sldId id="1046" r:id="rId85"/>
    <p:sldId id="1047" r:id="rId86"/>
    <p:sldId id="1048" r:id="rId87"/>
    <p:sldId id="1049" r:id="rId88"/>
    <p:sldId id="1050" r:id="rId89"/>
    <p:sldId id="1051" r:id="rId90"/>
    <p:sldId id="1089" r:id="rId91"/>
    <p:sldId id="1052" r:id="rId92"/>
    <p:sldId id="1090" r:id="rId93"/>
    <p:sldId id="1053" r:id="rId94"/>
    <p:sldId id="1054" r:id="rId95"/>
    <p:sldId id="1091" r:id="rId96"/>
    <p:sldId id="1055" r:id="rId97"/>
    <p:sldId id="1056" r:id="rId98"/>
    <p:sldId id="1057" r:id="rId99"/>
    <p:sldId id="1058" r:id="rId100"/>
    <p:sldId id="595" r:id="rId101"/>
    <p:sldId id="539" r:id="rId102"/>
    <p:sldId id="580" r:id="rId103"/>
    <p:sldId id="620" r:id="rId104"/>
    <p:sldId id="1041" r:id="rId105"/>
    <p:sldId id="1040" r:id="rId106"/>
    <p:sldId id="621" r:id="rId107"/>
    <p:sldId id="796" r:id="rId108"/>
    <p:sldId id="931" r:id="rId109"/>
    <p:sldId id="985" r:id="rId110"/>
    <p:sldId id="849" r:id="rId111"/>
    <p:sldId id="800" r:id="rId112"/>
    <p:sldId id="615" r:id="rId113"/>
    <p:sldId id="506" r:id="rId114"/>
    <p:sldId id="803" r:id="rId115"/>
    <p:sldId id="804" r:id="rId116"/>
    <p:sldId id="791" r:id="rId117"/>
    <p:sldId id="793" r:id="rId118"/>
    <p:sldId id="794" r:id="rId119"/>
    <p:sldId id="795" r:id="rId120"/>
    <p:sldId id="616" r:id="rId121"/>
    <p:sldId id="505" r:id="rId122"/>
    <p:sldId id="1017" r:id="rId123"/>
    <p:sldId id="1009" r:id="rId124"/>
    <p:sldId id="1010" r:id="rId125"/>
    <p:sldId id="513" r:id="rId126"/>
    <p:sldId id="618" r:id="rId127"/>
    <p:sldId id="619" r:id="rId128"/>
    <p:sldId id="617" r:id="rId129"/>
    <p:sldId id="502" r:id="rId130"/>
    <p:sldId id="503" r:id="rId131"/>
    <p:sldId id="699" r:id="rId132"/>
    <p:sldId id="504" r:id="rId133"/>
    <p:sldId id="700" r:id="rId134"/>
    <p:sldId id="679" r:id="rId135"/>
    <p:sldId id="940" r:id="rId136"/>
    <p:sldId id="942" r:id="rId137"/>
    <p:sldId id="941" r:id="rId138"/>
    <p:sldId id="677" r:id="rId139"/>
    <p:sldId id="678" r:id="rId140"/>
    <p:sldId id="680" r:id="rId141"/>
    <p:sldId id="507" r:id="rId142"/>
    <p:sldId id="591" r:id="rId143"/>
    <p:sldId id="509" r:id="rId144"/>
    <p:sldId id="510" r:id="rId145"/>
    <p:sldId id="511" r:id="rId146"/>
    <p:sldId id="512" r:id="rId147"/>
    <p:sldId id="527" r:id="rId148"/>
    <p:sldId id="529" r:id="rId149"/>
    <p:sldId id="701" r:id="rId150"/>
    <p:sldId id="853" r:id="rId151"/>
    <p:sldId id="530" r:id="rId152"/>
    <p:sldId id="899" r:id="rId153"/>
    <p:sldId id="702" r:id="rId154"/>
    <p:sldId id="531" r:id="rId155"/>
    <p:sldId id="947" r:id="rId156"/>
    <p:sldId id="948" r:id="rId157"/>
    <p:sldId id="949" r:id="rId158"/>
    <p:sldId id="950" r:id="rId159"/>
    <p:sldId id="644" r:id="rId160"/>
    <p:sldId id="854" r:id="rId161"/>
    <p:sldId id="645" r:id="rId162"/>
    <p:sldId id="855" r:id="rId163"/>
    <p:sldId id="816" r:id="rId164"/>
    <p:sldId id="817" r:id="rId165"/>
    <p:sldId id="545" r:id="rId166"/>
    <p:sldId id="533" r:id="rId167"/>
    <p:sldId id="534" r:id="rId168"/>
    <p:sldId id="542" r:id="rId169"/>
    <p:sldId id="543" r:id="rId170"/>
    <p:sldId id="544" r:id="rId171"/>
    <p:sldId id="546" r:id="rId172"/>
    <p:sldId id="522" r:id="rId173"/>
    <p:sldId id="523" r:id="rId174"/>
    <p:sldId id="809" r:id="rId175"/>
    <p:sldId id="526" r:id="rId176"/>
    <p:sldId id="524" r:id="rId177"/>
    <p:sldId id="525" r:id="rId178"/>
    <p:sldId id="548" r:id="rId179"/>
    <p:sldId id="646" r:id="rId180"/>
    <p:sldId id="647" r:id="rId181"/>
    <p:sldId id="773" r:id="rId182"/>
    <p:sldId id="772" r:id="rId183"/>
    <p:sldId id="789" r:id="rId184"/>
    <p:sldId id="790" r:id="rId185"/>
    <p:sldId id="549" r:id="rId186"/>
    <p:sldId id="550" r:id="rId187"/>
    <p:sldId id="547" r:id="rId188"/>
    <p:sldId id="515" r:id="rId189"/>
    <p:sldId id="516" r:id="rId190"/>
    <p:sldId id="517" r:id="rId191"/>
    <p:sldId id="551" r:id="rId192"/>
    <p:sldId id="554" r:id="rId193"/>
    <p:sldId id="555" r:id="rId194"/>
    <p:sldId id="556" r:id="rId195"/>
    <p:sldId id="557" r:id="rId196"/>
    <p:sldId id="558" r:id="rId197"/>
    <p:sldId id="562" r:id="rId198"/>
    <p:sldId id="563" r:id="rId199"/>
    <p:sldId id="661" r:id="rId200"/>
    <p:sldId id="625" r:id="rId201"/>
    <p:sldId id="559" r:id="rId202"/>
    <p:sldId id="304" r:id="rId203"/>
    <p:sldId id="560" r:id="rId204"/>
    <p:sldId id="1075" r:id="rId205"/>
    <p:sldId id="1076" r:id="rId206"/>
    <p:sldId id="903" r:id="rId207"/>
    <p:sldId id="561" r:id="rId208"/>
    <p:sldId id="564" r:id="rId209"/>
    <p:sldId id="1042" r:id="rId210"/>
    <p:sldId id="826" r:id="rId211"/>
    <p:sldId id="566" r:id="rId212"/>
    <p:sldId id="567" r:id="rId213"/>
    <p:sldId id="832" r:id="rId214"/>
    <p:sldId id="568" r:id="rId215"/>
    <p:sldId id="1077" r:id="rId216"/>
    <p:sldId id="820" r:id="rId217"/>
    <p:sldId id="821" r:id="rId218"/>
    <p:sldId id="798" r:id="rId219"/>
    <p:sldId id="799" r:id="rId220"/>
    <p:sldId id="666" r:id="rId221"/>
    <p:sldId id="665" r:id="rId222"/>
    <p:sldId id="569" r:id="rId223"/>
    <p:sldId id="944" r:id="rId224"/>
    <p:sldId id="823" r:id="rId225"/>
    <p:sldId id="570" r:id="rId226"/>
    <p:sldId id="864" r:id="rId227"/>
    <p:sldId id="863" r:id="rId228"/>
    <p:sldId id="806" r:id="rId229"/>
    <p:sldId id="807" r:id="rId230"/>
    <p:sldId id="828" r:id="rId231"/>
    <p:sldId id="1092" r:id="rId232"/>
    <p:sldId id="827" r:id="rId233"/>
    <p:sldId id="572" r:id="rId234"/>
    <p:sldId id="836" r:id="rId235"/>
    <p:sldId id="837" r:id="rId236"/>
    <p:sldId id="573" r:id="rId237"/>
    <p:sldId id="574" r:id="rId238"/>
    <p:sldId id="838" r:id="rId239"/>
    <p:sldId id="839" r:id="rId240"/>
    <p:sldId id="582" r:id="rId241"/>
    <p:sldId id="581" r:id="rId242"/>
    <p:sldId id="859" r:id="rId243"/>
    <p:sldId id="1059" r:id="rId244"/>
    <p:sldId id="1060" r:id="rId245"/>
    <p:sldId id="576" r:id="rId246"/>
    <p:sldId id="824" r:id="rId247"/>
    <p:sldId id="577" r:id="rId248"/>
    <p:sldId id="935" r:id="rId249"/>
    <p:sldId id="371" r:id="rId250"/>
    <p:sldId id="575" r:id="rId251"/>
    <p:sldId id="733" r:id="rId252"/>
    <p:sldId id="583" r:id="rId253"/>
    <p:sldId id="584" r:id="rId254"/>
    <p:sldId id="585" r:id="rId255"/>
    <p:sldId id="609" r:id="rId256"/>
    <p:sldId id="610" r:id="rId257"/>
    <p:sldId id="703" r:id="rId258"/>
    <p:sldId id="611" r:id="rId259"/>
    <p:sldId id="612" r:id="rId260"/>
    <p:sldId id="704" r:id="rId261"/>
    <p:sldId id="613" r:id="rId262"/>
    <p:sldId id="705" r:id="rId263"/>
    <p:sldId id="614" r:id="rId264"/>
    <p:sldId id="311" r:id="rId265"/>
    <p:sldId id="934" r:id="rId266"/>
    <p:sldId id="937" r:id="rId267"/>
    <p:sldId id="894" r:id="rId268"/>
    <p:sldId id="312" r:id="rId269"/>
    <p:sldId id="892" r:id="rId270"/>
    <p:sldId id="911" r:id="rId271"/>
    <p:sldId id="912" r:id="rId272"/>
    <p:sldId id="587" r:id="rId273"/>
    <p:sldId id="675" r:id="rId274"/>
    <p:sldId id="588" r:id="rId275"/>
    <p:sldId id="997" r:id="rId276"/>
    <p:sldId id="706" r:id="rId277"/>
    <p:sldId id="589" r:id="rId278"/>
    <p:sldId id="998" r:id="rId279"/>
    <p:sldId id="856" r:id="rId280"/>
    <p:sldId id="857" r:id="rId281"/>
    <p:sldId id="707" r:id="rId282"/>
    <p:sldId id="815" r:id="rId283"/>
    <p:sldId id="979" r:id="rId284"/>
    <p:sldId id="982" r:id="rId285"/>
    <p:sldId id="983" r:id="rId286"/>
    <p:sldId id="975" r:id="rId287"/>
    <p:sldId id="708" r:id="rId288"/>
    <p:sldId id="593" r:id="rId289"/>
    <p:sldId id="709" r:id="rId290"/>
    <p:sldId id="594" r:id="rId291"/>
    <p:sldId id="710" r:id="rId292"/>
    <p:sldId id="607" r:id="rId293"/>
    <p:sldId id="336" r:id="rId294"/>
    <p:sldId id="337" r:id="rId295"/>
    <p:sldId id="748" r:id="rId296"/>
    <p:sldId id="1034" r:id="rId297"/>
    <p:sldId id="622" r:id="rId298"/>
    <p:sldId id="989" r:id="rId299"/>
    <p:sldId id="987" r:id="rId300"/>
    <p:sldId id="623" r:id="rId301"/>
    <p:sldId id="1035" r:id="rId302"/>
    <p:sldId id="990" r:id="rId303"/>
    <p:sldId id="991" r:id="rId304"/>
    <p:sldId id="858" r:id="rId305"/>
    <p:sldId id="627" r:id="rId306"/>
    <p:sldId id="628" r:id="rId307"/>
    <p:sldId id="1036" r:id="rId308"/>
    <p:sldId id="626" r:id="rId309"/>
    <p:sldId id="992" r:id="rId310"/>
    <p:sldId id="1037" r:id="rId311"/>
    <p:sldId id="629" r:id="rId312"/>
    <p:sldId id="1038" r:id="rId313"/>
    <p:sldId id="630" r:id="rId314"/>
    <p:sldId id="1039" r:id="rId315"/>
    <p:sldId id="1082" r:id="rId316"/>
    <p:sldId id="818" r:id="rId317"/>
    <p:sldId id="631" r:id="rId318"/>
    <p:sldId id="993" r:id="rId319"/>
    <p:sldId id="1081" r:id="rId320"/>
    <p:sldId id="1083" r:id="rId321"/>
    <p:sldId id="913" r:id="rId322"/>
    <p:sldId id="632" r:id="rId323"/>
    <p:sldId id="994" r:id="rId324"/>
    <p:sldId id="1085" r:id="rId325"/>
    <p:sldId id="1084" r:id="rId326"/>
    <p:sldId id="751" r:id="rId327"/>
    <p:sldId id="352" r:id="rId328"/>
    <p:sldId id="633" r:id="rId329"/>
    <p:sldId id="995" r:id="rId330"/>
    <p:sldId id="996" r:id="rId331"/>
    <p:sldId id="634" r:id="rId332"/>
    <p:sldId id="635" r:id="rId333"/>
    <p:sldId id="368" r:id="rId334"/>
    <p:sldId id="636" r:id="rId335"/>
    <p:sldId id="663" r:id="rId336"/>
    <p:sldId id="664" r:id="rId337"/>
    <p:sldId id="637" r:id="rId338"/>
    <p:sldId id="638" r:id="rId339"/>
    <p:sldId id="712" r:id="rId340"/>
    <p:sldId id="713" r:id="rId341"/>
    <p:sldId id="714" r:id="rId342"/>
    <p:sldId id="379" r:id="rId343"/>
    <p:sldId id="953" r:id="rId344"/>
    <p:sldId id="1018" r:id="rId345"/>
    <p:sldId id="1019" r:id="rId346"/>
    <p:sldId id="1020" r:id="rId347"/>
    <p:sldId id="643" r:id="rId348"/>
    <p:sldId id="642" r:id="rId349"/>
    <p:sldId id="847" r:id="rId350"/>
    <p:sldId id="848" r:id="rId351"/>
    <p:sldId id="640" r:id="rId352"/>
    <p:sldId id="641" r:id="rId353"/>
    <p:sldId id="648" r:id="rId354"/>
    <p:sldId id="649" r:id="rId355"/>
    <p:sldId id="650" r:id="rId356"/>
    <p:sldId id="651" r:id="rId357"/>
    <p:sldId id="652" r:id="rId358"/>
    <p:sldId id="653" r:id="rId359"/>
    <p:sldId id="386" r:id="rId360"/>
    <p:sldId id="654" r:id="rId361"/>
    <p:sldId id="655" r:id="rId362"/>
    <p:sldId id="656" r:id="rId363"/>
    <p:sldId id="397" r:id="rId364"/>
    <p:sldId id="657" r:id="rId365"/>
    <p:sldId id="658" r:id="rId366"/>
    <p:sldId id="659" r:id="rId367"/>
    <p:sldId id="1072" r:id="rId368"/>
    <p:sldId id="399" r:id="rId369"/>
    <p:sldId id="660" r:id="rId370"/>
    <p:sldId id="829" r:id="rId371"/>
    <p:sldId id="830" r:id="rId372"/>
    <p:sldId id="669" r:id="rId373"/>
    <p:sldId id="670" r:id="rId374"/>
    <p:sldId id="1071" r:id="rId375"/>
    <p:sldId id="683" r:id="rId376"/>
    <p:sldId id="684" r:id="rId377"/>
    <p:sldId id="682" r:id="rId378"/>
    <p:sldId id="860" r:id="rId379"/>
    <p:sldId id="671" r:id="rId380"/>
    <p:sldId id="672" r:id="rId381"/>
    <p:sldId id="673" r:id="rId382"/>
    <p:sldId id="674" r:id="rId383"/>
    <p:sldId id="801" r:id="rId384"/>
    <p:sldId id="1012" r:id="rId385"/>
    <p:sldId id="1013" r:id="rId386"/>
    <p:sldId id="1016" r:id="rId387"/>
    <p:sldId id="802" r:id="rId388"/>
    <p:sldId id="914" r:id="rId389"/>
    <p:sldId id="852" r:id="rId390"/>
    <p:sldId id="1015" r:id="rId391"/>
    <p:sldId id="895" r:id="rId392"/>
    <p:sldId id="896" r:id="rId393"/>
    <p:sldId id="978" r:id="rId394"/>
    <p:sldId id="686" r:id="rId395"/>
    <p:sldId id="685" r:id="rId396"/>
    <p:sldId id="957" r:id="rId397"/>
    <p:sldId id="719" r:id="rId398"/>
    <p:sldId id="720" r:id="rId399"/>
    <p:sldId id="715" r:id="rId400"/>
    <p:sldId id="716" r:id="rId401"/>
    <p:sldId id="717" r:id="rId402"/>
    <p:sldId id="872" r:id="rId403"/>
    <p:sldId id="721" r:id="rId404"/>
    <p:sldId id="722" r:id="rId405"/>
    <p:sldId id="718" r:id="rId406"/>
    <p:sldId id="723" r:id="rId407"/>
    <p:sldId id="724" r:id="rId408"/>
    <p:sldId id="749" r:id="rId409"/>
    <p:sldId id="915" r:id="rId410"/>
    <p:sldId id="750" r:id="rId411"/>
    <p:sldId id="810" r:id="rId412"/>
    <p:sldId id="811" r:id="rId413"/>
    <p:sldId id="1078" r:id="rId414"/>
    <p:sldId id="812" r:id="rId415"/>
    <p:sldId id="725" r:id="rId416"/>
    <p:sldId id="726" r:id="rId417"/>
    <p:sldId id="1073" r:id="rId418"/>
    <p:sldId id="1011" r:id="rId419"/>
    <p:sldId id="1061" r:id="rId420"/>
    <p:sldId id="1062" r:id="rId421"/>
    <p:sldId id="1063" r:id="rId422"/>
    <p:sldId id="1064" r:id="rId423"/>
    <p:sldId id="1065" r:id="rId424"/>
    <p:sldId id="1066" r:id="rId425"/>
    <p:sldId id="1067" r:id="rId426"/>
    <p:sldId id="1068" r:id="rId427"/>
    <p:sldId id="727" r:id="rId428"/>
    <p:sldId id="728" r:id="rId429"/>
    <p:sldId id="781" r:id="rId430"/>
    <p:sldId id="1007" r:id="rId431"/>
    <p:sldId id="730" r:id="rId432"/>
    <p:sldId id="1079" r:id="rId433"/>
    <p:sldId id="1080" r:id="rId434"/>
    <p:sldId id="775" r:id="rId435"/>
    <p:sldId id="734" r:id="rId436"/>
    <p:sldId id="735" r:id="rId437"/>
    <p:sldId id="738" r:id="rId438"/>
    <p:sldId id="774" r:id="rId439"/>
    <p:sldId id="737" r:id="rId440"/>
    <p:sldId id="740" r:id="rId441"/>
    <p:sldId id="968" r:id="rId442"/>
    <p:sldId id="969" r:id="rId443"/>
    <p:sldId id="1045" r:id="rId444"/>
    <p:sldId id="986" r:id="rId445"/>
    <p:sldId id="427" r:id="rId446"/>
    <p:sldId id="688" r:id="rId447"/>
    <p:sldId id="689" r:id="rId448"/>
    <p:sldId id="731" r:id="rId449"/>
    <p:sldId id="732" r:id="rId450"/>
    <p:sldId id="758" r:id="rId451"/>
    <p:sldId id="759" r:id="rId452"/>
    <p:sldId id="916" r:id="rId453"/>
    <p:sldId id="917" r:id="rId454"/>
    <p:sldId id="840" r:id="rId455"/>
    <p:sldId id="841" r:id="rId456"/>
    <p:sldId id="939" r:id="rId457"/>
    <p:sldId id="766" r:id="rId458"/>
    <p:sldId id="767" r:id="rId459"/>
    <p:sldId id="776" r:id="rId460"/>
    <p:sldId id="752" r:id="rId461"/>
    <p:sldId id="753" r:id="rId462"/>
    <p:sldId id="764" r:id="rId463"/>
    <p:sldId id="765" r:id="rId464"/>
    <p:sldId id="874" r:id="rId465"/>
    <p:sldId id="946" r:id="rId466"/>
    <p:sldId id="777" r:id="rId467"/>
    <p:sldId id="762" r:id="rId468"/>
    <p:sldId id="763" r:id="rId469"/>
    <p:sldId id="769" r:id="rId470"/>
    <p:sldId id="770" r:id="rId471"/>
    <p:sldId id="873" r:id="rId472"/>
    <p:sldId id="875" r:id="rId473"/>
    <p:sldId id="1069" r:id="rId474"/>
    <p:sldId id="943" r:id="rId475"/>
    <p:sldId id="755" r:id="rId476"/>
    <p:sldId id="754" r:id="rId477"/>
    <p:sldId id="760" r:id="rId478"/>
    <p:sldId id="952" r:id="rId479"/>
    <p:sldId id="768" r:id="rId480"/>
    <p:sldId id="761" r:id="rId481"/>
    <p:sldId id="861" r:id="rId482"/>
    <p:sldId id="862" r:id="rId483"/>
    <p:sldId id="756" r:id="rId484"/>
    <p:sldId id="771" r:id="rId485"/>
    <p:sldId id="876" r:id="rId486"/>
    <p:sldId id="877" r:id="rId487"/>
    <p:sldId id="778" r:id="rId488"/>
    <p:sldId id="779" r:id="rId489"/>
    <p:sldId id="834" r:id="rId490"/>
    <p:sldId id="780" r:id="rId491"/>
    <p:sldId id="833" r:id="rId492"/>
    <p:sldId id="783" r:id="rId493"/>
    <p:sldId id="880" r:id="rId494"/>
    <p:sldId id="881" r:id="rId495"/>
    <p:sldId id="879" r:id="rId496"/>
    <p:sldId id="866" r:id="rId497"/>
    <p:sldId id="878" r:id="rId498"/>
    <p:sldId id="867" r:id="rId499"/>
    <p:sldId id="868" r:id="rId500"/>
    <p:sldId id="870" r:id="rId501"/>
    <p:sldId id="871" r:id="rId502"/>
    <p:sldId id="869" r:id="rId503"/>
    <p:sldId id="1033" r:id="rId504"/>
    <p:sldId id="1021" r:id="rId505"/>
    <p:sldId id="1022" r:id="rId506"/>
    <p:sldId id="1023" r:id="rId507"/>
    <p:sldId id="1024" r:id="rId508"/>
    <p:sldId id="1025" r:id="rId509"/>
    <p:sldId id="1027" r:id="rId510"/>
    <p:sldId id="1028" r:id="rId511"/>
    <p:sldId id="1029" r:id="rId512"/>
    <p:sldId id="1030" r:id="rId513"/>
    <p:sldId id="1032" r:id="rId514"/>
    <p:sldId id="1031" r:id="rId515"/>
    <p:sldId id="885" r:id="rId516"/>
    <p:sldId id="1074" r:id="rId517"/>
    <p:sldId id="976" r:id="rId518"/>
    <p:sldId id="933" r:id="rId519"/>
    <p:sldId id="954" r:id="rId520"/>
    <p:sldId id="788" r:id="rId521"/>
    <p:sldId id="988" r:id="rId522"/>
    <p:sldId id="1026" r:id="rId5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EEE3"/>
    <a:srgbClr val="2658E6"/>
    <a:srgbClr val="C74C49"/>
    <a:srgbClr val="006C86"/>
    <a:srgbClr val="E12F2B"/>
    <a:srgbClr val="C41A1A"/>
    <a:srgbClr val="E01E1E"/>
    <a:srgbClr val="FE1212"/>
    <a:srgbClr val="D9DD21"/>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70" d="100"/>
          <a:sy n="70" d="100"/>
        </p:scale>
        <p:origin x="1386" y="6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commentAuthors" Target="commentAuthor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12-04-2020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1199953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4/12/2020</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4/12/2020</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767012">
                  <a:extLst>
                    <a:ext uri="{9D8B030D-6E8A-4147-A177-3AD203B41FA5}">
                      <a16:colId xmlns:a16="http://schemas.microsoft.com/office/drawing/2014/main" val="20002"/>
                    </a:ext>
                  </a:extLst>
                </a:gridCol>
                <a:gridCol w="947488">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69354" y="449377"/>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3501008"/>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4293096"/>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iet</a:t>
            </a:r>
          </a:p>
        </p:txBody>
      </p:sp>
      <p:pic>
        <p:nvPicPr>
          <p:cNvPr id="13" name="Picture 12">
            <a:extLst>
              <a:ext uri="{FF2B5EF4-FFF2-40B4-BE49-F238E27FC236}">
                <a16:creationId xmlns:a16="http://schemas.microsoft.com/office/drawing/2014/main" id="{D3D8FB20-652F-40C0-91CB-25497756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2" y="32022"/>
            <a:ext cx="2809082" cy="867972"/>
          </a:xfrm>
          <a:prstGeom prst="rect">
            <a:avLst/>
          </a:prstGeom>
        </p:spPr>
      </p:pic>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260029"/>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42844" y="3717032"/>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214282" y="5211561"/>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5750950" y="3717032"/>
            <a:ext cx="3069522"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350809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14534"/>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b="1" i="1" dirty="0">
              <a:solidFill>
                <a:srgbClr val="006C86"/>
              </a:solidFill>
              <a:latin typeface="Segoe UI Light" panose="020B0502040204020203" pitchFamily="34" charset="0"/>
              <a:cs typeface="Segoe UI Light" panose="020B0502040204020203" pitchFamily="34" charset="0"/>
            </a:endParaRPr>
          </a:p>
        </p:txBody>
      </p:sp>
      <p:pic>
        <p:nvPicPr>
          <p:cNvPr id="138242"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0" y="2714621"/>
            <a:ext cx="9144000" cy="4143379"/>
          </a:xfrm>
          <a:prstGeom prst="rect">
            <a:avLst/>
          </a:prstGeom>
          <a:noFill/>
        </p:spPr>
      </p:pic>
    </p:spTree>
    <p:extLst>
      <p:ext uri="{BB962C8B-B14F-4D97-AF65-F5344CB8AC3E}">
        <p14:creationId xmlns:p14="http://schemas.microsoft.com/office/powerpoint/2010/main" val="323412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32770" name="Picture 2" descr="Related image"/>
          <p:cNvPicPr>
            <a:picLocks noChangeAspect="1" noChangeArrowheads="1"/>
          </p:cNvPicPr>
          <p:nvPr/>
        </p:nvPicPr>
        <p:blipFill>
          <a:blip r:embed="rId2" cstate="print"/>
          <a:srcRect/>
          <a:stretch>
            <a:fillRect/>
          </a:stretch>
        </p:blipFill>
        <p:spPr bwMode="auto">
          <a:xfrm>
            <a:off x="1023962" y="2928934"/>
            <a:ext cx="7048500" cy="2762251"/>
          </a:xfrm>
          <a:prstGeom prst="rect">
            <a:avLst/>
          </a:prstGeom>
          <a:noFill/>
        </p:spPr>
      </p:pic>
    </p:spTree>
    <p:extLst>
      <p:ext uri="{BB962C8B-B14F-4D97-AF65-F5344CB8AC3E}">
        <p14:creationId xmlns:p14="http://schemas.microsoft.com/office/powerpoint/2010/main" val="3092485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Database Storage Structures</a:t>
            </a:r>
          </a:p>
        </p:txBody>
      </p:sp>
      <p:sp>
        <p:nvSpPr>
          <p:cNvPr id="6" name="Rectangle 5"/>
          <p:cNvSpPr/>
          <p:nvPr/>
        </p:nvSpPr>
        <p:spPr>
          <a:xfrm>
            <a:off x="69587" y="773652"/>
            <a:ext cx="371659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66385620"/>
              </p:ext>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197419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3370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sz="2000" dirty="0">
                <a:solidFill>
                  <a:srgbClr val="0077AA"/>
                </a:solidFill>
                <a:latin typeface="Arial" panose="020B0604020202020204" pitchFamily="34" charset="0"/>
                <a:ea typeface="Times New Roman" panose="02020603050405020304" pitchFamily="18" charset="0"/>
              </a:rPr>
              <a:t>SET DEFAULT_STORAGE_ENGINE </a:t>
            </a:r>
            <a:r>
              <a:rPr lang="en-IN" sz="2000" dirty="0">
                <a:solidFill>
                  <a:schemeClr val="accent5">
                    <a:lumMod val="7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5614998"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5517" y="42062"/>
            <a:ext cx="5012448" cy="3061848"/>
          </a:xfrm>
          <a:prstGeom prst="rect">
            <a:avLst/>
          </a:prstGeom>
        </p:spPr>
      </p:pic>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3868028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2932" y="116632"/>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769045927"/>
              </p:ext>
            </p:extLst>
          </p:nvPr>
        </p:nvGraphicFramePr>
        <p:xfrm>
          <a:off x="142932" y="548680"/>
          <a:ext cx="8893564" cy="5779726"/>
        </p:xfrm>
        <a:graphic>
          <a:graphicData uri="http://schemas.openxmlformats.org/drawingml/2006/table">
            <a:tbl>
              <a:tblPr/>
              <a:tblGrid>
                <a:gridCol w="4446782">
                  <a:extLst>
                    <a:ext uri="{9D8B030D-6E8A-4147-A177-3AD203B41FA5}">
                      <a16:colId xmlns:a16="http://schemas.microsoft.com/office/drawing/2014/main" val="3406180870"/>
                    </a:ext>
                  </a:extLst>
                </a:gridCol>
                <a:gridCol w="4446782">
                  <a:extLst>
                    <a:ext uri="{9D8B030D-6E8A-4147-A177-3AD203B41FA5}">
                      <a16:colId xmlns:a16="http://schemas.microsoft.com/office/drawing/2014/main" val="814245111"/>
                    </a:ext>
                  </a:extLst>
                </a:gridCol>
              </a:tblGrid>
              <a:tr h="411414">
                <a:tc>
                  <a:txBody>
                    <a:bodyPr/>
                    <a:lstStyle/>
                    <a:p>
                      <a:pPr algn="ctr" fontAlgn="base"/>
                      <a:r>
                        <a:rPr lang="en-IN" sz="1800" b="1" dirty="0">
                          <a:solidFill>
                            <a:schemeClr val="accent2">
                              <a:lumMod val="50000"/>
                            </a:schemeClr>
                          </a:solidFill>
                          <a:effectLst/>
                        </a:rPr>
                        <a:t>File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2">
                              <a:lumMod val="50000"/>
                            </a:schemeClr>
                          </a:solidFill>
                          <a:effectLst/>
                        </a:rPr>
                        <a:t>Database Management System</a:t>
                      </a:r>
                      <a:endParaRPr lang="en-IN" sz="1800" b="0" dirty="0">
                        <a:solidFill>
                          <a:schemeClr val="accent2">
                            <a:lumMod val="50000"/>
                          </a:schemeClr>
                        </a:solidFill>
                        <a:effectLst/>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rPr>
                        <a:t>File System is a general, easy-to-use system to store general files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rPr>
                        <a:t>Data Redundancy is more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rPr>
                        <a:t>Centralization is hard to get when it comes to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rPr>
                        <a:t>User locates the physical address of the files to access data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rPr>
                        <a:t>Security is low in File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algn="l" fontAlgn="base"/>
                      <a:r>
                        <a:rPr lang="en-IN" sz="1800" b="0" dirty="0">
                          <a:effectLst/>
                        </a:rPr>
                        <a:t>File Management System stores unstructured data as isolated data files/entities.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 which have well defined constraints and interrelation.</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1696502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00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857224" y="3435494"/>
            <a:ext cx="7643866" cy="707886"/>
          </a:xfrm>
          <a:prstGeom prst="rect">
            <a:avLst/>
          </a:prstGeom>
        </p:spPr>
        <p:txBody>
          <a:bodyPr wrap="square">
            <a:spAutoFit/>
          </a:bodyPr>
          <a:lstStyle/>
          <a:p>
            <a:r>
              <a:rPr lang="en-US" sz="2000" dirty="0">
                <a:solidFill>
                  <a:srgbClr val="006C86"/>
                </a:solidFill>
              </a:rPr>
              <a:t>The mysqlshow client can be used to quickly see which databases exist, their tables, or a table's columns or indexes</a:t>
            </a:r>
          </a:p>
        </p:txBody>
      </p:sp>
      <p:sp>
        <p:nvSpPr>
          <p:cNvPr id="5" name="Rectangle 4"/>
          <p:cNvSpPr/>
          <p:nvPr/>
        </p:nvSpPr>
        <p:spPr>
          <a:xfrm>
            <a:off x="285720" y="428604"/>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0" y="1460360"/>
            <a:ext cx="91440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endParaRPr>
          </a:p>
          <a:p>
            <a:pPr>
              <a:lnSpc>
                <a:spcPct val="150000"/>
              </a:lnSpc>
            </a:pPr>
            <a:r>
              <a:rPr lang="en-IN" dirty="0">
                <a:solidFill>
                  <a:srgbClr val="00B050"/>
                </a:solidFill>
              </a:rPr>
              <a:t>[</a:t>
            </a:r>
            <a:r>
              <a:rPr lang="en-US" dirty="0">
                <a:solidFill>
                  <a:srgbClr val="00B050"/>
                </a:solidFill>
              </a:rPr>
              <a:t>Display all tables in a database</a:t>
            </a:r>
            <a:r>
              <a:rPr lang="en-IN" dirty="0">
                <a:solidFill>
                  <a:srgbClr val="00B050"/>
                </a:solidFill>
              </a:rPr>
              <a:t>]</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p>
          <a:p>
            <a:pPr>
              <a:lnSpc>
                <a:spcPct val="150000"/>
              </a:lnSpc>
            </a:pPr>
            <a:endParaRPr lang="en-US" dirty="0">
              <a:solidFill>
                <a:srgbClr val="00B050"/>
              </a:solidFill>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total number of columns and rows of all tables in a database]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mysqlshow.exe</a:t>
            </a:r>
          </a:p>
        </p:txBody>
      </p:sp>
      <p:sp>
        <p:nvSpPr>
          <p:cNvPr id="7" name="Rectangle 6"/>
          <p:cNvSpPr/>
          <p:nvPr/>
        </p:nvSpPr>
        <p:spPr>
          <a:xfrm>
            <a:off x="152400" y="814312"/>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0" y="1460360"/>
            <a:ext cx="9144000" cy="3416320"/>
          </a:xfrm>
          <a:prstGeom prst="rect">
            <a:avLst/>
          </a:prstGeom>
        </p:spPr>
        <p:txBody>
          <a:bodyPr wrap="square">
            <a:spAutoFit/>
          </a:bodyPr>
          <a:lstStyle/>
          <a:p>
            <a:pPr>
              <a:lnSpc>
                <a:spcPct val="150000"/>
              </a:lnSpc>
            </a:pPr>
            <a:r>
              <a:rPr lang="en-IN" dirty="0">
                <a:solidFill>
                  <a:srgbClr val="00B050"/>
                </a:solidFill>
              </a:rPr>
              <a:t>[</a:t>
            </a:r>
            <a:r>
              <a:rPr lang="en-US" dirty="0">
                <a:solidFill>
                  <a:srgbClr val="00B050"/>
                </a:solidFill>
              </a:rPr>
              <a:t>Display all columns of a table</a:t>
            </a:r>
            <a:r>
              <a:rPr lang="en-IN" dirty="0">
                <a:solidFill>
                  <a:srgbClr val="00B050"/>
                </a:solidFill>
              </a:rPr>
              <a:t>]</a:t>
            </a:r>
            <a:endParaRPr lang="en-US" dirty="0">
              <a:solidFill>
                <a:srgbClr val="00B050"/>
              </a:solidFill>
            </a:endParaRP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p>
          <a:p>
            <a:pPr>
              <a:lnSpc>
                <a:spcPct val="150000"/>
              </a:lnSpc>
            </a:pPr>
            <a:endParaRPr lang="en-US" dirty="0">
              <a:solidFill>
                <a:srgbClr val="00B050"/>
              </a:solidFill>
            </a:endParaRPr>
          </a:p>
          <a:p>
            <a:pPr>
              <a:lnSpc>
                <a:spcPct val="150000"/>
              </a:lnSpc>
            </a:pPr>
            <a:r>
              <a:rPr lang="en-US" dirty="0">
                <a:solidFill>
                  <a:srgbClr val="00B050"/>
                </a:solidFill>
              </a:rPr>
              <a:t> [Display details about a specific column from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IN" dirty="0">
                <a:solidFill>
                  <a:srgbClr val="FFC000"/>
                </a:solidFill>
                <a:latin typeface="Liberation Mono"/>
              </a:rPr>
              <a:t> </a:t>
            </a:r>
            <a:r>
              <a:rPr lang="en-IN" dirty="0">
                <a:solidFill>
                  <a:srgbClr val="FF0000"/>
                </a:solidFill>
                <a:latin typeface="Liberation Mono"/>
              </a:rPr>
              <a:t>empno</a:t>
            </a:r>
            <a:endParaRPr lang="en-US" dirty="0">
              <a:solidFill>
                <a:srgbClr val="FF0000"/>
              </a:solidFill>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rPr>
              <a:t>[Display both indexes and columns of a table]</a:t>
            </a:r>
          </a:p>
          <a:p>
            <a:pPr>
              <a:lnSpc>
                <a:spcPct val="150000"/>
              </a:lnSpc>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Liberation Mono"/>
              </a:rPr>
              <a:t>db1 </a:t>
            </a:r>
            <a:r>
              <a:rPr lang="en-IN" dirty="0">
                <a:solidFill>
                  <a:srgbClr val="C00000"/>
                </a:solidFill>
                <a:latin typeface="Liberation Mono"/>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2980779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1066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5972188" cy="923330"/>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6615130"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682944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6543692"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428596" y="3071810"/>
            <a:ext cx="3905749" cy="646331"/>
          </a:xfrm>
          <a:prstGeom prst="rect">
            <a:avLst/>
          </a:prstGeom>
        </p:spPr>
        <p:txBody>
          <a:bodyPr wrap="non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500034" y="3929066"/>
            <a:ext cx="5286412"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00" y="4115544"/>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714" y="1706701"/>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28600"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182BD460-8174-48F8-A62D-CBA117B614A0}"/>
              </a:ext>
            </a:extLst>
          </p:cNvPr>
          <p:cNvSpPr/>
          <p:nvPr/>
        </p:nvSpPr>
        <p:spPr>
          <a:xfrm>
            <a:off x="2087724" y="3429000"/>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1627924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546089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5591112"/>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098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237334504"/>
              </p:ext>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val="20000"/>
                    </a:ext>
                  </a:extLst>
                </a:gridCol>
                <a:gridCol w="1807881">
                  <a:extLst>
                    <a:ext uri="{9D8B030D-6E8A-4147-A177-3AD203B41FA5}">
                      <a16:colId xmlns:a16="http://schemas.microsoft.com/office/drawing/2014/main" val="20001"/>
                    </a:ext>
                  </a:extLst>
                </a:gridCol>
                <a:gridCol w="2165113">
                  <a:extLst>
                    <a:ext uri="{9D8B030D-6E8A-4147-A177-3AD203B41FA5}">
                      <a16:colId xmlns:a16="http://schemas.microsoft.com/office/drawing/2014/main" val="20002"/>
                    </a:ext>
                  </a:extLst>
                </a:gridCol>
                <a:gridCol w="2405278">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8652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39470636"/>
              </p:ext>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val="20000"/>
                    </a:ext>
                  </a:extLst>
                </a:gridCol>
                <a:gridCol w="892908">
                  <a:extLst>
                    <a:ext uri="{9D8B030D-6E8A-4147-A177-3AD203B41FA5}">
                      <a16:colId xmlns:a16="http://schemas.microsoft.com/office/drawing/2014/main" val="20001"/>
                    </a:ext>
                  </a:extLst>
                </a:gridCol>
                <a:gridCol w="1012092">
                  <a:extLst>
                    <a:ext uri="{9D8B030D-6E8A-4147-A177-3AD203B41FA5}">
                      <a16:colId xmlns:a16="http://schemas.microsoft.com/office/drawing/2014/main" val="20002"/>
                    </a:ext>
                  </a:extLst>
                </a:gridCol>
                <a:gridCol w="1373554">
                  <a:extLst>
                    <a:ext uri="{9D8B030D-6E8A-4147-A177-3AD203B41FA5}">
                      <a16:colId xmlns:a16="http://schemas.microsoft.com/office/drawing/2014/main" val="20003"/>
                    </a:ext>
                  </a:extLst>
                </a:gridCol>
                <a:gridCol w="1445846">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6359289"/>
              </p:ext>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val="20000"/>
                    </a:ext>
                  </a:extLst>
                </a:gridCol>
                <a:gridCol w="962526">
                  <a:extLst>
                    <a:ext uri="{9D8B030D-6E8A-4147-A177-3AD203B41FA5}">
                      <a16:colId xmlns:a16="http://schemas.microsoft.com/office/drawing/2014/main" val="20001"/>
                    </a:ext>
                  </a:extLst>
                </a:gridCol>
                <a:gridCol w="104273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603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072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2" descr="Related image"/>
          <p:cNvPicPr>
            <a:picLocks noChangeAspect="1" noChangeArrowheads="1"/>
          </p:cNvPicPr>
          <p:nvPr/>
        </p:nvPicPr>
        <p:blipFill>
          <a:blip r:embed="rId2" cstate="print"/>
          <a:srcRect/>
          <a:stretch>
            <a:fillRect/>
          </a:stretch>
        </p:blipFill>
        <p:spPr bwMode="auto">
          <a:xfrm>
            <a:off x="1023962" y="3571876"/>
            <a:ext cx="7048500" cy="2762251"/>
          </a:xfrm>
          <a:prstGeom prst="rect">
            <a:avLst/>
          </a:prstGeom>
          <a:noFill/>
        </p:spPr>
      </p:pic>
      <p:sp>
        <p:nvSpPr>
          <p:cNvPr id="5" name="Rectangle 4">
            <a:extLst>
              <a:ext uri="{FF2B5EF4-FFF2-40B4-BE49-F238E27FC236}">
                <a16:creationId xmlns:a16="http://schemas.microsoft.com/office/drawing/2014/main" id="{C008A4DD-53D6-43AE-A7FD-1A80ED3421CE}"/>
              </a:ext>
            </a:extLst>
          </p:cNvPr>
          <p:cNvSpPr/>
          <p:nvPr/>
        </p:nvSpPr>
        <p:spPr>
          <a:xfrm>
            <a:off x="0" y="260648"/>
            <a:ext cx="9144000" cy="923330"/>
          </a:xfrm>
          <a:prstGeom prst="rect">
            <a:avLst/>
          </a:prstGeom>
        </p:spPr>
        <p:txBody>
          <a:bodyPr wrap="square">
            <a:spAutoFit/>
          </a:bodyPr>
          <a:lstStyle/>
          <a:p>
            <a:r>
              <a:rPr lang="en-US" b="1" i="1" dirty="0">
                <a:latin typeface="Roboto"/>
              </a:rPr>
              <a:t>Relation Schema</a:t>
            </a:r>
            <a:r>
              <a:rPr lang="en-US" b="1" dirty="0">
                <a:latin typeface="Roboto"/>
              </a:rPr>
              <a:t>:</a:t>
            </a:r>
            <a:r>
              <a:rPr lang="en-US" dirty="0">
                <a:latin typeface="Roboto"/>
              </a:rPr>
              <a:t> A relation schema represents name of the relation with its attributes. e.g.; STUDENT (ROLL_NO, NAME, ADDRESS, PHONE and AGE) is relation schema for STUDENT. If a schema has more than 1 relation, it is called Relational Schema.</a:t>
            </a:r>
            <a:endParaRPr lang="en-IN" dirty="0"/>
          </a:p>
        </p:txBody>
      </p:sp>
    </p:spTree>
    <p:extLst>
      <p:ext uri="{BB962C8B-B14F-4D97-AF65-F5344CB8AC3E}">
        <p14:creationId xmlns:p14="http://schemas.microsoft.com/office/powerpoint/2010/main" val="1982350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3722667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4118219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681177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34" y="3286124"/>
            <a:ext cx="8215370" cy="1323439"/>
          </a:xfrm>
          <a:prstGeom prst="rect">
            <a:avLst/>
          </a:prstGeom>
        </p:spPr>
        <p:txBody>
          <a:bodyPr wrap="square">
            <a:spAutoFit/>
          </a:bodyPr>
          <a:lstStyle/>
          <a:p>
            <a:pPr algn="just"/>
            <a:r>
              <a:rPr lang="en-US" sz="2000" dirty="0">
                <a:solidFill>
                  <a:srgbClr val="006C86"/>
                </a:solidFill>
              </a:rPr>
              <a:t>"</a:t>
            </a:r>
            <a:r>
              <a:rPr lang="en-US" sz="2000" b="1" dirty="0">
                <a:solidFill>
                  <a:srgbClr val="006C86"/>
                </a:solidFill>
              </a:rPr>
              <a:t>Strings</a:t>
            </a:r>
            <a:r>
              <a:rPr lang="en-US" sz="2000" dirty="0">
                <a:solidFill>
                  <a:srgbClr val="006C86"/>
                </a:solidFill>
              </a:rPr>
              <a:t> are automatically converted to numbers and numbers to </a:t>
            </a:r>
            <a:r>
              <a:rPr lang="en-US" sz="2000" b="1" dirty="0">
                <a:solidFill>
                  <a:srgbClr val="006C86"/>
                </a:solidFill>
              </a:rPr>
              <a:t>strings</a:t>
            </a:r>
            <a:r>
              <a:rPr lang="en-US" sz="2000" dirty="0">
                <a:solidFill>
                  <a:srgbClr val="006C86"/>
                </a:solidFill>
              </a:rPr>
              <a:t> as necessary." This means that in order to compare a </a:t>
            </a:r>
            <a:r>
              <a:rPr lang="en-US" sz="2000" b="1" dirty="0">
                <a:solidFill>
                  <a:srgbClr val="006C86"/>
                </a:solidFill>
              </a:rPr>
              <a:t>string</a:t>
            </a:r>
            <a:r>
              <a:rPr lang="en-US" sz="2000" dirty="0">
                <a:solidFill>
                  <a:srgbClr val="006C86"/>
                </a:solidFill>
              </a:rPr>
              <a:t> to a number, it tries to parse a number from the start of the </a:t>
            </a:r>
            <a:r>
              <a:rPr lang="en-US" sz="2000" b="1" dirty="0">
                <a:solidFill>
                  <a:srgbClr val="006C86"/>
                </a:solidFill>
              </a:rPr>
              <a:t>string</a:t>
            </a:r>
            <a:r>
              <a:rPr lang="en-US" sz="2000" dirty="0">
                <a:solidFill>
                  <a:srgbClr val="006C86"/>
                </a:solidFill>
              </a:rPr>
              <a:t>. In this case there is no number there, so it converts to </a:t>
            </a:r>
            <a:r>
              <a:rPr lang="en-US" sz="2000" b="1" dirty="0">
                <a:solidFill>
                  <a:srgbClr val="006C86"/>
                </a:solidFill>
              </a:rPr>
              <a:t>0</a:t>
            </a:r>
            <a:r>
              <a:rPr lang="en-US" sz="2000" dirty="0">
                <a:solidFill>
                  <a:srgbClr val="006C86"/>
                </a:solidFill>
              </a:rPr>
              <a:t>, and </a:t>
            </a:r>
            <a:r>
              <a:rPr lang="en-US" sz="2000" b="1" dirty="0">
                <a:solidFill>
                  <a:srgbClr val="006C86"/>
                </a:solidFill>
              </a:rPr>
              <a:t>0</a:t>
            </a:r>
            <a:r>
              <a:rPr lang="en-US" sz="2000" dirty="0">
                <a:solidFill>
                  <a:srgbClr val="006C86"/>
                </a:solidFill>
              </a:rPr>
              <a:t> = </a:t>
            </a:r>
            <a:r>
              <a:rPr lang="en-US" sz="2000" b="1" dirty="0">
                <a:solidFill>
                  <a:srgbClr val="006C86"/>
                </a:solidFill>
              </a:rPr>
              <a:t>0</a:t>
            </a:r>
            <a:r>
              <a:rPr lang="en-US" sz="2000" dirty="0">
                <a:solidFill>
                  <a:srgbClr val="006C86"/>
                </a:solidFill>
              </a:rPr>
              <a:t> is true.</a:t>
            </a:r>
          </a:p>
        </p:txBody>
      </p:sp>
      <p:sp>
        <p:nvSpPr>
          <p:cNvPr id="4" name="Rectangle 3"/>
          <p:cNvSpPr/>
          <p:nvPr/>
        </p:nvSpPr>
        <p:spPr>
          <a:xfrm>
            <a:off x="428596" y="357166"/>
            <a:ext cx="8215370" cy="646331"/>
          </a:xfrm>
          <a:prstGeom prst="rect">
            <a:avLst/>
          </a:prstGeom>
        </p:spPr>
        <p:txBody>
          <a:bodyPr wrap="square">
            <a:spAutoFit/>
          </a:bodyPr>
          <a:lstStyle/>
          <a:p>
            <a:r>
              <a:rPr lang="en-US" dirty="0"/>
              <a:t>select ename, substr(ename,1, 4), hex(substr(ename,1, 4)), cast(</a:t>
            </a:r>
            <a:r>
              <a:rPr lang="en-US" dirty="0" err="1"/>
              <a:t>unhex</a:t>
            </a:r>
            <a:r>
              <a:rPr lang="en-US" dirty="0"/>
              <a:t>(hex(substr(ename,1, 4))) as char(1000) CHARACTER SET utf8) from emp;</a:t>
            </a:r>
          </a:p>
        </p:txBody>
      </p:sp>
    </p:spTree>
    <p:extLst>
      <p:ext uri="{BB962C8B-B14F-4D97-AF65-F5344CB8AC3E}">
        <p14:creationId xmlns:p14="http://schemas.microsoft.com/office/powerpoint/2010/main" val="8617918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02222" y="2374645"/>
            <a:ext cx="7553315" cy="341607"/>
          </a:xfrm>
          <a:prstGeom prst="rect">
            <a:avLst/>
          </a:prstGeom>
        </p:spPr>
      </p:pic>
      <p:pic>
        <p:nvPicPr>
          <p:cNvPr id="7" name="Picture 6"/>
          <p:cNvPicPr>
            <a:picLocks noChangeAspect="1"/>
          </p:cNvPicPr>
          <p:nvPr/>
        </p:nvPicPr>
        <p:blipFill>
          <a:blip r:embed="rId3" cstate="print"/>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451076"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451077" y="2708830"/>
            <a:ext cx="5875762" cy="357873"/>
          </a:xfrm>
          <a:prstGeom prst="rect">
            <a:avLst/>
          </a:prstGeom>
        </p:spPr>
      </p:pic>
      <p:pic>
        <p:nvPicPr>
          <p:cNvPr id="9" name="Picture 8"/>
          <p:cNvPicPr>
            <a:picLocks noChangeAspect="1"/>
          </p:cNvPicPr>
          <p:nvPr/>
        </p:nvPicPr>
        <p:blipFill>
          <a:blip r:embed="rId5" cstate="print"/>
          <a:stretch>
            <a:fillRect/>
          </a:stretch>
        </p:blipFill>
        <p:spPr>
          <a:xfrm>
            <a:off x="460601" y="3232149"/>
            <a:ext cx="5867441" cy="416131"/>
          </a:xfrm>
          <a:prstGeom prst="rect">
            <a:avLst/>
          </a:prstGeom>
        </p:spPr>
      </p:pic>
      <p:pic>
        <p:nvPicPr>
          <p:cNvPr id="10" name="Picture 9"/>
          <p:cNvPicPr>
            <a:picLocks noChangeAspect="1"/>
          </p:cNvPicPr>
          <p:nvPr/>
        </p:nvPicPr>
        <p:blipFill>
          <a:blip r:embed="rId6" cstate="print"/>
          <a:stretch>
            <a:fillRect/>
          </a:stretch>
        </p:blipFill>
        <p:spPr>
          <a:xfrm>
            <a:off x="446313"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460600" y="4334391"/>
            <a:ext cx="6541573" cy="416131"/>
          </a:xfrm>
          <a:prstGeom prst="rect">
            <a:avLst/>
          </a:prstGeom>
        </p:spPr>
      </p:pic>
      <p:pic>
        <p:nvPicPr>
          <p:cNvPr id="13" name="Picture 12"/>
          <p:cNvPicPr>
            <a:picLocks noChangeAspect="1"/>
          </p:cNvPicPr>
          <p:nvPr/>
        </p:nvPicPr>
        <p:blipFill>
          <a:blip r:embed="rId8" cstate="print"/>
          <a:stretch>
            <a:fillRect/>
          </a:stretch>
        </p:blipFill>
        <p:spPr>
          <a:xfrm>
            <a:off x="473301" y="4924387"/>
            <a:ext cx="6524926" cy="399485"/>
          </a:xfrm>
          <a:prstGeom prst="rect">
            <a:avLst/>
          </a:prstGeom>
        </p:spPr>
      </p:pic>
      <p:pic>
        <p:nvPicPr>
          <p:cNvPr id="14" name="Picture 13"/>
          <p:cNvPicPr>
            <a:picLocks noChangeAspect="1"/>
          </p:cNvPicPr>
          <p:nvPr/>
        </p:nvPicPr>
        <p:blipFill>
          <a:blip r:embed="rId9" cstate="print"/>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85720" y="285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model</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ADD55E38-7586-4D9F-A753-0AFBCEFBD8FE}"/>
              </a:ext>
            </a:extLst>
          </p:cNvPr>
          <p:cNvSpPr/>
          <p:nvPr/>
        </p:nvSpPr>
        <p:spPr>
          <a:xfrm>
            <a:off x="215516" y="1629955"/>
            <a:ext cx="8712968" cy="4247317"/>
          </a:xfrm>
          <a:prstGeom prst="rect">
            <a:avLst/>
          </a:prstGeom>
        </p:spPr>
        <p:txBody>
          <a:bodyPr wrap="square">
            <a:spAutoFit/>
          </a:bodyPr>
          <a:lstStyle/>
          <a:p>
            <a:pPr algn="just"/>
            <a:r>
              <a:rPr lang="en-US" b="1" dirty="0">
                <a:solidFill>
                  <a:schemeClr val="tx2">
                    <a:lumMod val="50000"/>
                  </a:schemeClr>
                </a:solidFill>
              </a:rPr>
              <a:t>Tables</a:t>
            </a:r>
            <a:r>
              <a:rPr lang="en-US" dirty="0">
                <a:solidFill>
                  <a:schemeClr val="tx2">
                    <a:lumMod val="50000"/>
                  </a:schemeClr>
                </a:solidFill>
              </a:rPr>
              <a:t> − In relational data model, relations are saved in the format of Tables. This format stores the relation among entities. A table has rows and columns, where rows represents records and columns represent the attributes.</a:t>
            </a:r>
          </a:p>
          <a:p>
            <a:pPr algn="just"/>
            <a:endParaRPr lang="en-US" dirty="0">
              <a:solidFill>
                <a:schemeClr val="tx2">
                  <a:lumMod val="50000"/>
                </a:schemeClr>
              </a:solidFill>
            </a:endParaRPr>
          </a:p>
          <a:p>
            <a:pPr algn="just"/>
            <a:r>
              <a:rPr lang="en-US" b="1" dirty="0">
                <a:solidFill>
                  <a:schemeClr val="tx2">
                    <a:lumMod val="50000"/>
                  </a:schemeClr>
                </a:solidFill>
              </a:rPr>
              <a:t>Tuple</a:t>
            </a:r>
            <a:r>
              <a:rPr lang="en-US" dirty="0">
                <a:solidFill>
                  <a:schemeClr val="tx2">
                    <a:lumMod val="50000"/>
                  </a:schemeClr>
                </a:solidFill>
              </a:rPr>
              <a:t> − A single row of a table, which contains a single record for that relation is called a tuple.</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schema</a:t>
            </a:r>
            <a:r>
              <a:rPr lang="en-US" dirty="0">
                <a:solidFill>
                  <a:schemeClr val="tx2">
                    <a:lumMod val="50000"/>
                  </a:schemeClr>
                </a:solidFill>
              </a:rPr>
              <a:t> − A relation schema describes the relation name (table name), attributes, and their names.</a:t>
            </a:r>
          </a:p>
          <a:p>
            <a:pPr algn="just"/>
            <a:endParaRPr lang="en-US" dirty="0">
              <a:solidFill>
                <a:schemeClr val="tx2">
                  <a:lumMod val="50000"/>
                </a:schemeClr>
              </a:solidFill>
            </a:endParaRPr>
          </a:p>
          <a:p>
            <a:pPr algn="just"/>
            <a:r>
              <a:rPr lang="en-US" b="1" dirty="0">
                <a:solidFill>
                  <a:schemeClr val="tx2">
                    <a:lumMod val="50000"/>
                  </a:schemeClr>
                </a:solidFill>
              </a:rPr>
              <a:t>Relation</a:t>
            </a:r>
            <a:r>
              <a:rPr lang="en-US" dirty="0">
                <a:solidFill>
                  <a:schemeClr val="tx2">
                    <a:lumMod val="50000"/>
                  </a:schemeClr>
                </a:solidFill>
              </a:rPr>
              <a:t> </a:t>
            </a:r>
            <a:r>
              <a:rPr lang="en-US" b="1" dirty="0">
                <a:solidFill>
                  <a:schemeClr val="tx2">
                    <a:lumMod val="50000"/>
                  </a:schemeClr>
                </a:solidFill>
              </a:rPr>
              <a:t>key</a:t>
            </a:r>
            <a:r>
              <a:rPr lang="en-US" dirty="0">
                <a:solidFill>
                  <a:schemeClr val="tx2">
                    <a:lumMod val="50000"/>
                  </a:schemeClr>
                </a:solidFill>
              </a:rPr>
              <a:t> − Each row has one or more attributes, known as relation key, which can identify the row in the relation (table) uniquely.</a:t>
            </a:r>
          </a:p>
          <a:p>
            <a:pPr algn="just"/>
            <a:endParaRPr lang="en-US" dirty="0">
              <a:solidFill>
                <a:schemeClr val="tx2">
                  <a:lumMod val="50000"/>
                </a:schemeClr>
              </a:solidFill>
            </a:endParaRPr>
          </a:p>
          <a:p>
            <a:pPr algn="just"/>
            <a:r>
              <a:rPr lang="en-US" b="1" dirty="0">
                <a:solidFill>
                  <a:schemeClr val="tx2">
                    <a:lumMod val="50000"/>
                  </a:schemeClr>
                </a:solidFill>
              </a:rPr>
              <a:t>Attribute</a:t>
            </a:r>
            <a:r>
              <a:rPr lang="en-US" dirty="0">
                <a:solidFill>
                  <a:schemeClr val="tx2">
                    <a:lumMod val="50000"/>
                  </a:schemeClr>
                </a:solidFill>
              </a:rPr>
              <a:t> </a:t>
            </a:r>
            <a:r>
              <a:rPr lang="en-US" b="1" dirty="0">
                <a:solidFill>
                  <a:schemeClr val="tx2">
                    <a:lumMod val="50000"/>
                  </a:schemeClr>
                </a:solidFill>
              </a:rPr>
              <a:t>domain</a:t>
            </a:r>
            <a:r>
              <a:rPr lang="en-US" dirty="0">
                <a:solidFill>
                  <a:schemeClr val="tx2">
                    <a:lumMod val="50000"/>
                  </a:schemeClr>
                </a:solidFill>
              </a:rPr>
              <a:t> − Every attribute has some pre-defined datatypes, known as attribute domain.</a:t>
            </a:r>
          </a:p>
        </p:txBody>
      </p:sp>
      <p:sp>
        <p:nvSpPr>
          <p:cNvPr id="6" name="Rectangle 5">
            <a:extLst>
              <a:ext uri="{FF2B5EF4-FFF2-40B4-BE49-F238E27FC236}">
                <a16:creationId xmlns:a16="http://schemas.microsoft.com/office/drawing/2014/main" id="{CE12446B-A72E-4605-84C0-3D2D2A705656}"/>
              </a:ext>
            </a:extLst>
          </p:cNvPr>
          <p:cNvSpPr/>
          <p:nvPr/>
        </p:nvSpPr>
        <p:spPr>
          <a:xfrm>
            <a:off x="213656" y="814977"/>
            <a:ext cx="8712968" cy="646331"/>
          </a:xfrm>
          <a:prstGeom prst="rect">
            <a:avLst/>
          </a:prstGeom>
        </p:spPr>
        <p:txBody>
          <a:bodyPr wrap="square">
            <a:spAutoFit/>
          </a:bodyPr>
          <a:lstStyle/>
          <a:p>
            <a:r>
              <a:rPr lang="en-US" dirty="0">
                <a:solidFill>
                  <a:srgbClr val="000000"/>
                </a:solidFill>
                <a:latin typeface="Arial" panose="020B0604020202020204" pitchFamily="34" charset="0"/>
              </a:rPr>
              <a:t>This model is simple and it has all the properties and capabilities required to process data with storage efficiency.</a:t>
            </a:r>
            <a:endParaRPr lang="en-IN" dirty="0"/>
          </a:p>
        </p:txBody>
      </p:sp>
    </p:spTree>
    <p:extLst>
      <p:ext uri="{BB962C8B-B14F-4D97-AF65-F5344CB8AC3E}">
        <p14:creationId xmlns:p14="http://schemas.microsoft.com/office/powerpoint/2010/main" val="35123663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025255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35158569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570070284"/>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479397340"/>
              </p:ext>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2474381363"/>
              </p:ext>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531919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647211100"/>
              </p:ext>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2765853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913078271"/>
              </p:ext>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ext uri="{D42A27DB-BD31-4B8C-83A1-F6EECF244321}">
                <p14:modId xmlns:p14="http://schemas.microsoft.com/office/powerpoint/2010/main" val="1455513860"/>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73826099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ext uri="{D42A27DB-BD31-4B8C-83A1-F6EECF244321}">
                <p14:modId xmlns:p14="http://schemas.microsoft.com/office/powerpoint/2010/main" val="630002949"/>
              </p:ext>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759488">
                  <a:extLst>
                    <a:ext uri="{9D8B030D-6E8A-4147-A177-3AD203B41FA5}">
                      <a16:colId xmlns:a16="http://schemas.microsoft.com/office/drawing/2014/main"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38203817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505394513"/>
              </p:ext>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22705963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872873668"/>
              </p:ext>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38145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50555972"/>
              </p:ext>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82837935"/>
              </p:ext>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4301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8837081"/>
              </p:ext>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4011535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27426"/>
              </p:ext>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2624829"/>
              </p:ext>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5173891"/>
              </p:ext>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val="20000"/>
                    </a:ext>
                  </a:extLst>
                </a:gridCol>
                <a:gridCol w="6379122">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9540207"/>
              </p:ext>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33548715"/>
              </p:ext>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val="20000"/>
                    </a:ext>
                  </a:extLst>
                </a:gridCol>
                <a:gridCol w="6158793">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27150490"/>
              </p:ext>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47348725"/>
              </p:ext>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val="20000"/>
                    </a:ext>
                  </a:extLst>
                </a:gridCol>
                <a:gridCol w="6610200">
                  <a:extLst>
                    <a:ext uri="{9D8B030D-6E8A-4147-A177-3AD203B41FA5}">
                      <a16:colId xmlns:a16="http://schemas.microsoft.com/office/drawing/2014/main"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787823-DF46-4C9A-A33A-E0A97CC61452}"/>
              </a:ext>
            </a:extLst>
          </p:cNvPr>
          <p:cNvGrpSpPr/>
          <p:nvPr/>
        </p:nvGrpSpPr>
        <p:grpSpPr>
          <a:xfrm>
            <a:off x="118248" y="1268760"/>
            <a:ext cx="8933893" cy="3581400"/>
            <a:chOff x="51752" y="1285824"/>
            <a:chExt cx="9092248" cy="3581400"/>
          </a:xfrm>
        </p:grpSpPr>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285824"/>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79" y="1464693"/>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485521"/>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567931"/>
              <a:ext cx="5562600" cy="646331"/>
            </a:xfrm>
            <a:prstGeom prst="rect">
              <a:avLst/>
            </a:prstGeom>
          </p:spPr>
          <p:txBody>
            <a:bodyPr wrap="square">
              <a:spAutoFit/>
            </a:bodyPr>
            <a:lstStyle/>
            <a:p>
              <a:r>
                <a:rPr lang="en-IN" dirty="0"/>
                <a:t>skills acquired through experience or education, </a:t>
              </a:r>
              <a:r>
                <a:rPr lang="en-US" dirty="0"/>
                <a:t>the theoretical or practical understanding of a subject.</a:t>
              </a:r>
              <a:endParaRPr lang="en-IN" dirty="0"/>
            </a:p>
          </p:txBody>
        </p:sp>
        <p:sp>
          <p:nvSpPr>
            <p:cNvPr id="10" name="Rectangle 9"/>
            <p:cNvSpPr/>
            <p:nvPr/>
          </p:nvSpPr>
          <p:spPr>
            <a:xfrm>
              <a:off x="3106817" y="1775953"/>
              <a:ext cx="5791200" cy="646331"/>
            </a:xfrm>
            <a:prstGeom prst="rect">
              <a:avLst/>
            </a:prstGeom>
          </p:spPr>
          <p:txBody>
            <a:bodyPr wrap="square">
              <a:spAutoFit/>
            </a:bodyPr>
            <a:lstStyle/>
            <a:p>
              <a:r>
                <a:rPr lang="en-IN" dirty="0"/>
                <a:t>the quality of having experience, knowledge, and good judgement; the quality of being wise.</a:t>
              </a:r>
            </a:p>
          </p:txBody>
        </p:sp>
      </p:grpSp>
      <p:sp>
        <p:nvSpPr>
          <p:cNvPr id="11" name="Rectangle 10">
            <a:extLst>
              <a:ext uri="{FF2B5EF4-FFF2-40B4-BE49-F238E27FC236}">
                <a16:creationId xmlns:a16="http://schemas.microsoft.com/office/drawing/2014/main" id="{193577F8-FC1B-4AA2-83EF-F1C096585FBF}"/>
              </a:ext>
            </a:extLst>
          </p:cNvPr>
          <p:cNvSpPr/>
          <p:nvPr/>
        </p:nvSpPr>
        <p:spPr>
          <a:xfrm>
            <a:off x="118248" y="5175483"/>
            <a:ext cx="8846240" cy="1446550"/>
          </a:xfrm>
          <a:prstGeom prst="rect">
            <a:avLst/>
          </a:prstGeom>
        </p:spPr>
        <p:txBody>
          <a:bodyPr wrap="square">
            <a:spAutoFit/>
          </a:bodyPr>
          <a:lstStyle/>
          <a:p>
            <a:pPr algn="just"/>
            <a:r>
              <a:rPr lang="en-US" sz="2200" dirty="0">
                <a:solidFill>
                  <a:schemeClr val="accent5">
                    <a:lumMod val="50000"/>
                  </a:schemeClr>
                </a:solidFill>
                <a:latin typeface="-apple-system"/>
              </a:rPr>
              <a:t>I give you a number (</a:t>
            </a:r>
            <a:r>
              <a:rPr lang="en-US" sz="2200" b="1" dirty="0">
                <a:solidFill>
                  <a:schemeClr val="accent5">
                    <a:lumMod val="50000"/>
                  </a:schemeClr>
                </a:solidFill>
                <a:latin typeface="-apple-system"/>
              </a:rPr>
              <a:t>data</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tell you it’s the quantity of nuclear warheads (</a:t>
            </a:r>
            <a:r>
              <a:rPr lang="en-US" sz="2200" b="1" dirty="0">
                <a:solidFill>
                  <a:schemeClr val="accent5">
                    <a:lumMod val="50000"/>
                  </a:schemeClr>
                </a:solidFill>
                <a:latin typeface="-apple-system"/>
              </a:rPr>
              <a:t>information</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now you know the potential (</a:t>
            </a:r>
            <a:r>
              <a:rPr lang="en-US" sz="2200" b="1" dirty="0">
                <a:solidFill>
                  <a:schemeClr val="accent5">
                    <a:lumMod val="50000"/>
                  </a:schemeClr>
                </a:solidFill>
                <a:latin typeface="-apple-system"/>
              </a:rPr>
              <a:t>knowledge</a:t>
            </a:r>
            <a:r>
              <a:rPr lang="en-US" sz="2200" dirty="0">
                <a:solidFill>
                  <a:schemeClr val="accent5">
                    <a:lumMod val="50000"/>
                  </a:schemeClr>
                </a:solidFill>
                <a:latin typeface="-apple-system"/>
              </a:rPr>
              <a:t>)</a:t>
            </a:r>
          </a:p>
          <a:p>
            <a:pPr algn="just"/>
            <a:r>
              <a:rPr lang="en-US" sz="2200" dirty="0">
                <a:solidFill>
                  <a:schemeClr val="accent5">
                    <a:lumMod val="50000"/>
                  </a:schemeClr>
                </a:solidFill>
                <a:latin typeface="-apple-system"/>
              </a:rPr>
              <a:t>and you decide not to use them or to make more (</a:t>
            </a:r>
            <a:r>
              <a:rPr lang="en-US" sz="2200" b="1" dirty="0">
                <a:solidFill>
                  <a:schemeClr val="accent5">
                    <a:lumMod val="50000"/>
                  </a:schemeClr>
                </a:solidFill>
                <a:latin typeface="-apple-system"/>
              </a:rPr>
              <a:t>wisdom</a:t>
            </a:r>
            <a:r>
              <a:rPr lang="en-US" sz="2200" dirty="0">
                <a:solidFill>
                  <a:schemeClr val="accent5">
                    <a:lumMod val="50000"/>
                  </a:schemeClr>
                </a:solidFill>
                <a:latin typeface="-apple-system"/>
              </a:rPr>
              <a:t>).</a:t>
            </a:r>
            <a:endParaRPr lang="en-IN" sz="2200" dirty="0">
              <a:solidFill>
                <a:schemeClr val="accent5">
                  <a:lumMod val="50000"/>
                </a:schemeClr>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355143" y="116632"/>
            <a:ext cx="8433713" cy="1015663"/>
          </a:xfrm>
          <a:prstGeom prst="rect">
            <a:avLst/>
          </a:prstGeom>
        </p:spPr>
        <p:txBody>
          <a:bodyPr wrap="square">
            <a:spAutoFit/>
          </a:bodyPr>
          <a:lstStyle/>
          <a:p>
            <a:r>
              <a:rPr lang="en-US" sz="2000" dirty="0"/>
              <a:t>Data is a mess and needs to be processed to make it meaningful. The DIKW hierarchy describes how data evolves into information, knowledge, and wisdom respectively.</a:t>
            </a: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4520409"/>
            <a:ext cx="5715000" cy="2324100"/>
          </a:xfrm>
          <a:prstGeom prst="rect">
            <a:avLst/>
          </a:prstGeom>
        </p:spPr>
      </p:pic>
      <p:sp>
        <p:nvSpPr>
          <p:cNvPr id="2" name="Title 1"/>
          <p:cNvSpPr txBox="1">
            <a:spLocks/>
          </p:cNvSpPr>
          <p:nvPr/>
        </p:nvSpPr>
        <p:spPr>
          <a:xfrm>
            <a:off x="152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33219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sp>
        <p:nvSpPr>
          <p:cNvPr id="5" name="Rectangle 4"/>
          <p:cNvSpPr/>
          <p:nvPr/>
        </p:nvSpPr>
        <p:spPr>
          <a:xfrm>
            <a:off x="152400" y="44624"/>
            <a:ext cx="8839200" cy="2351221"/>
          </a:xfrm>
          <a:prstGeom prst="rect">
            <a:avLst/>
          </a:prstGeom>
        </p:spPr>
        <p:txBody>
          <a:bodyPr wrap="square">
            <a:spAutoFit/>
          </a:bodyPr>
          <a:lstStyle/>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1;</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True;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0;</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False;</a:t>
            </a:r>
          </a:p>
          <a:p>
            <a:pPr>
              <a:lnSpc>
                <a:spcPct val="150000"/>
              </a:lnSpc>
            </a:pPr>
            <a:r>
              <a:rPr lang="en-US" sz="2000" dirty="0">
                <a:solidFill>
                  <a:srgbClr val="00B0F0"/>
                </a:solidFill>
                <a:latin typeface="Consolas" pitchFamily="49" charset="0"/>
              </a:rPr>
              <a:t>select</a:t>
            </a:r>
            <a:r>
              <a:rPr lang="en-US" sz="2000" dirty="0">
                <a:solidFill>
                  <a:srgbClr val="006C86"/>
                </a:solidFill>
                <a:latin typeface="Consolas" pitchFamily="49" charset="0"/>
              </a:rPr>
              <a:t> * </a:t>
            </a:r>
            <a:r>
              <a:rPr lang="en-US" sz="2000" dirty="0">
                <a:solidFill>
                  <a:srgbClr val="00B0F0"/>
                </a:solidFill>
                <a:latin typeface="Consolas" pitchFamily="49" charset="0"/>
              </a:rPr>
              <a:t>from</a:t>
            </a:r>
            <a:r>
              <a:rPr lang="en-US" sz="2000" dirty="0">
                <a:solidFill>
                  <a:srgbClr val="006C86"/>
                </a:solidFill>
                <a:latin typeface="Consolas" pitchFamily="49" charset="0"/>
              </a:rPr>
              <a:t> </a:t>
            </a:r>
            <a:r>
              <a:rPr lang="en-US" sz="2000" dirty="0">
                <a:latin typeface="Consolas" pitchFamily="49" charset="0"/>
              </a:rPr>
              <a:t>emp</a:t>
            </a:r>
            <a:r>
              <a:rPr lang="en-US" sz="2000" dirty="0">
                <a:solidFill>
                  <a:srgbClr val="006C86"/>
                </a:solidFill>
                <a:latin typeface="Consolas" pitchFamily="49" charset="0"/>
              </a:rPr>
              <a:t> </a:t>
            </a:r>
            <a:r>
              <a:rPr lang="en-US" sz="2000" dirty="0">
                <a:solidFill>
                  <a:srgbClr val="00B0F0"/>
                </a:solidFill>
                <a:latin typeface="Consolas" pitchFamily="49" charset="0"/>
              </a:rPr>
              <a:t>where</a:t>
            </a:r>
            <a:r>
              <a:rPr lang="en-US" sz="2000" dirty="0">
                <a:solidFill>
                  <a:srgbClr val="006C86"/>
                </a:solidFill>
                <a:latin typeface="Consolas" pitchFamily="49" charset="0"/>
              </a:rPr>
              <a:t> </a:t>
            </a:r>
            <a:r>
              <a:rPr lang="en-US" sz="2000" dirty="0">
                <a:latin typeface="Consolas" pitchFamily="49" charset="0"/>
              </a:rPr>
              <a:t>ename</a:t>
            </a:r>
            <a:r>
              <a:rPr lang="en-US" sz="2000" dirty="0">
                <a:solidFill>
                  <a:srgbClr val="006C86"/>
                </a:solidFill>
                <a:latin typeface="Consolas" pitchFamily="49" charset="0"/>
              </a:rPr>
              <a:t> </a:t>
            </a:r>
            <a:r>
              <a:rPr lang="en-US" sz="2000" dirty="0">
                <a:solidFill>
                  <a:schemeClr val="accent5">
                    <a:lumMod val="75000"/>
                  </a:schemeClr>
                </a:solidFill>
                <a:latin typeface="Consolas" panose="020B0609020204030204" pitchFamily="49" charset="0"/>
                <a:cs typeface="Arial" pitchFamily="34" charset="0"/>
              </a:rPr>
              <a:t>=</a:t>
            </a:r>
            <a:r>
              <a:rPr lang="en-US" sz="2000" dirty="0">
                <a:solidFill>
                  <a:srgbClr val="006C86"/>
                </a:solidFill>
                <a:latin typeface="Consolas" pitchFamily="49" charset="0"/>
              </a:rPr>
              <a:t> </a:t>
            </a:r>
            <a:r>
              <a:rPr lang="en-US" sz="2000" dirty="0">
                <a:latin typeface="Consolas" pitchFamily="49" charset="0"/>
              </a:rPr>
              <a:t>'' or 1 </a:t>
            </a:r>
            <a:r>
              <a:rPr lang="en-US" sz="2000" dirty="0">
                <a:solidFill>
                  <a:schemeClr val="accent5">
                    <a:lumMod val="75000"/>
                  </a:schemeClr>
                </a:solidFill>
                <a:latin typeface="Consolas" panose="020B0609020204030204" pitchFamily="49" charset="0"/>
                <a:cs typeface="Arial" pitchFamily="34" charset="0"/>
              </a:rPr>
              <a:t>= </a:t>
            </a:r>
            <a:r>
              <a:rPr lang="en-US" sz="2000" dirty="0">
                <a:latin typeface="Consolas" pitchFamily="49" charset="0"/>
              </a:rPr>
              <a:t>1;</a:t>
            </a:r>
          </a:p>
        </p:txBody>
      </p:sp>
      <p:sp>
        <p:nvSpPr>
          <p:cNvPr id="6" name="Rectangle 5">
            <a:extLst>
              <a:ext uri="{FF2B5EF4-FFF2-40B4-BE49-F238E27FC236}">
                <a16:creationId xmlns:a16="http://schemas.microsoft.com/office/drawing/2014/main" id="{E7679F77-0690-4C13-ABA8-6F12F73EF53C}"/>
              </a:ext>
            </a:extLst>
          </p:cNvPr>
          <p:cNvSpPr/>
          <p:nvPr/>
        </p:nvSpPr>
        <p:spPr>
          <a:xfrm>
            <a:off x="35496" y="5445224"/>
            <a:ext cx="5544616" cy="1201996"/>
          </a:xfrm>
          <a:prstGeom prst="rect">
            <a:avLst/>
          </a:prstGeom>
        </p:spPr>
        <p:txBody>
          <a:bodyPr wrap="square">
            <a:spAutoFit/>
          </a:bodyPr>
          <a:lstStyle/>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or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a:t>
            </a:r>
            <a:r>
              <a:rPr lang="en-US" sz="1600" dirty="0">
                <a:solidFill>
                  <a:schemeClr val="accent5">
                    <a:lumMod val="75000"/>
                  </a:schemeClr>
                </a:solidFill>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and True;</a:t>
            </a:r>
          </a:p>
          <a:p>
            <a:pPr>
              <a:lnSpc>
                <a:spcPct val="150000"/>
              </a:lnSpc>
            </a:pPr>
            <a:r>
              <a:rPr lang="en-US" sz="1600" dirty="0">
                <a:solidFill>
                  <a:srgbClr val="00B0F0"/>
                </a:solidFill>
                <a:latin typeface="Consolas" pitchFamily="49" charset="0"/>
              </a:rPr>
              <a:t>select</a:t>
            </a:r>
            <a:r>
              <a:rPr lang="en-US" sz="1600" dirty="0">
                <a:latin typeface="Consolas" panose="020B0609020204030204" pitchFamily="49" charset="0"/>
                <a:cs typeface="Arial" pitchFamily="34" charset="0"/>
              </a:rPr>
              <a:t> * </a:t>
            </a:r>
            <a:r>
              <a:rPr lang="en-US" sz="1600" dirty="0">
                <a:solidFill>
                  <a:srgbClr val="00B0F0"/>
                </a:solidFill>
                <a:latin typeface="Consolas" pitchFamily="49" charset="0"/>
              </a:rPr>
              <a:t>from</a:t>
            </a:r>
            <a:r>
              <a:rPr lang="en-US" sz="1600" dirty="0">
                <a:latin typeface="Consolas" panose="020B0609020204030204" pitchFamily="49" charset="0"/>
                <a:cs typeface="Arial" pitchFamily="34" charset="0"/>
              </a:rPr>
              <a:t> emp </a:t>
            </a:r>
            <a:r>
              <a:rPr lang="en-US" sz="1600" dirty="0">
                <a:solidFill>
                  <a:srgbClr val="00B0F0"/>
                </a:solidFill>
                <a:latin typeface="Consolas" pitchFamily="49" charset="0"/>
              </a:rPr>
              <a:t>where</a:t>
            </a:r>
            <a:r>
              <a:rPr lang="en-US" sz="1600" dirty="0">
                <a:latin typeface="Consolas" panose="020B0609020204030204" pitchFamily="49" charset="0"/>
                <a:cs typeface="Arial" pitchFamily="34" charset="0"/>
              </a:rPr>
              <a:t> ename </a:t>
            </a:r>
            <a:r>
              <a:rPr lang="en-US" sz="1600" dirty="0">
                <a:solidFill>
                  <a:schemeClr val="accent5">
                    <a:lumMod val="75000"/>
                  </a:schemeClr>
                </a:solidFill>
                <a:latin typeface="Consolas" panose="020B0609020204030204" pitchFamily="49" charset="0"/>
                <a:cs typeface="Arial" pitchFamily="34" charset="0"/>
              </a:rPr>
              <a:t>in</a:t>
            </a:r>
            <a:r>
              <a:rPr lang="en-US" sz="1600" dirty="0">
                <a:latin typeface="Consolas" panose="020B0609020204030204" pitchFamily="49" charset="0"/>
                <a:cs typeface="Arial" pitchFamily="34" charset="0"/>
              </a:rPr>
              <a:t>(</a:t>
            </a:r>
            <a:r>
              <a:rPr lang="en-IN" sz="1600" dirty="0">
                <a:solidFill>
                  <a:srgbClr val="92D050"/>
                </a:solidFill>
                <a:latin typeface="Consolas" panose="020B0609020204030204" pitchFamily="49" charset="0"/>
                <a:ea typeface="Times New Roman" panose="02020603050405020304" pitchFamily="18" charset="0"/>
              </a:rPr>
              <a:t>'smith'</a:t>
            </a:r>
            <a:r>
              <a:rPr lang="en-US" sz="1600" dirty="0">
                <a:latin typeface="Consolas" panose="020B0609020204030204" pitchFamily="49" charset="0"/>
                <a:cs typeface="Arial" pitchFamily="34" charset="0"/>
              </a:rPr>
              <a:t>, True);</a:t>
            </a:r>
          </a:p>
        </p:txBody>
      </p:sp>
    </p:spTree>
    <p:extLst>
      <p:ext uri="{BB962C8B-B14F-4D97-AF65-F5344CB8AC3E}">
        <p14:creationId xmlns:p14="http://schemas.microsoft.com/office/powerpoint/2010/main" val="9673052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28736"/>
            <a:ext cx="8839200" cy="3266985"/>
          </a:xfrm>
          <a:prstGeom prst="rect">
            <a:avLst/>
          </a:prstGeom>
        </p:spPr>
        <p:txBody>
          <a:bodyPr wrap="square">
            <a:spAutoFit/>
          </a:bodyPr>
          <a:lstStyle/>
          <a:p>
            <a:pPr>
              <a:lnSpc>
                <a:spcPct val="150000"/>
              </a:lnSpc>
            </a:pPr>
            <a:r>
              <a:rPr lang="en-US" sz="2000" dirty="0">
                <a:solidFill>
                  <a:srgbClr val="006C86"/>
                </a:solidFill>
                <a:latin typeface="Liberation Mono"/>
              </a:rPr>
              <a:t>SELECT [ALL / DISTINCT / DISTINCTROW] * / </a:t>
            </a:r>
            <a:r>
              <a:rPr lang="en-US" sz="2000" b="1" i="1" dirty="0">
                <a:solidFill>
                  <a:srgbClr val="006C86"/>
                </a:solidFill>
                <a:latin typeface="Liberation Mono"/>
              </a:rPr>
              <a:t>A</a:t>
            </a:r>
            <a:r>
              <a:rPr lang="en-US" sz="2000" i="1" baseline="-25000" dirty="0">
                <a:solidFill>
                  <a:srgbClr val="006C86"/>
                </a:solidFill>
                <a:latin typeface="Liberation Mono"/>
              </a:rPr>
              <a:t>1</a:t>
            </a:r>
            <a:r>
              <a:rPr lang="en-US" sz="2000" dirty="0">
                <a:solidFill>
                  <a:srgbClr val="006C86"/>
                </a:solidFill>
                <a:latin typeface="Liberation Mono"/>
              </a:rPr>
              <a:t> [ [as] alias_name], </a:t>
            </a:r>
            <a:r>
              <a:rPr lang="en-US" sz="2000" b="1" i="1" dirty="0">
                <a:solidFill>
                  <a:srgbClr val="006C86"/>
                </a:solidFill>
                <a:latin typeface="Liberation Mono"/>
              </a:rPr>
              <a:t>A</a:t>
            </a:r>
            <a:r>
              <a:rPr lang="en-US" sz="2000" i="1" baseline="-25000" dirty="0">
                <a:solidFill>
                  <a:srgbClr val="006C86"/>
                </a:solidFill>
                <a:latin typeface="Liberation Mono"/>
              </a:rPr>
              <a:t>2</a:t>
            </a:r>
            <a:r>
              <a:rPr lang="en-US" sz="2000" dirty="0">
                <a:solidFill>
                  <a:srgbClr val="006C86"/>
                </a:solidFill>
                <a:latin typeface="Liberation Mono"/>
              </a:rPr>
              <a:t> [ [as] alias_name], expressions [ [as] alias_name],... from &lt;</a:t>
            </a:r>
            <a:r>
              <a:rPr lang="en-US" sz="2000" b="1" i="1" dirty="0">
                <a:solidFill>
                  <a:srgbClr val="006C86"/>
                </a:solidFill>
                <a:latin typeface="Liberation Mono"/>
              </a:rPr>
              <a:t>r</a:t>
            </a:r>
            <a:r>
              <a:rPr lang="en-US" sz="2000" dirty="0">
                <a:solidFill>
                  <a:srgbClr val="006C86"/>
                </a:solidFill>
                <a:latin typeface="Liberation Mono"/>
              </a:rPr>
              <a:t>&gt;</a:t>
            </a:r>
          </a:p>
          <a:p>
            <a:pPr>
              <a:lnSpc>
                <a:spcPct val="150000"/>
              </a:lnSpc>
            </a:pPr>
            <a:r>
              <a:rPr lang="en-US" sz="2000" dirty="0">
                <a:solidFill>
                  <a:srgbClr val="006C86"/>
                </a:solidFill>
                <a:latin typeface="Liberation Mono"/>
              </a:rPr>
              <a:t> [WHERE &lt;where_condition&gt;]</a:t>
            </a:r>
          </a:p>
          <a:p>
            <a:pPr>
              <a:lnSpc>
                <a:spcPct val="150000"/>
              </a:lnSpc>
            </a:pPr>
            <a:r>
              <a:rPr lang="en-US" sz="2000" dirty="0">
                <a:solidFill>
                  <a:srgbClr val="006C86"/>
                </a:solidFill>
                <a:latin typeface="Liberation Mono"/>
              </a:rPr>
              <a:t> [GROUP BY {col_name | expr | position} [ASC | DESC], ... [WITH ROLLUP]]</a:t>
            </a:r>
          </a:p>
          <a:p>
            <a:pPr>
              <a:lnSpc>
                <a:spcPct val="150000"/>
              </a:lnSpc>
            </a:pPr>
            <a:r>
              <a:rPr lang="en-US" sz="2000" dirty="0">
                <a:solidFill>
                  <a:srgbClr val="006C86"/>
                </a:solidFill>
                <a:latin typeface="Liberation Mono"/>
              </a:rPr>
              <a:t> [HAVING &lt;having_condition&gt;]</a:t>
            </a:r>
          </a:p>
          <a:p>
            <a:pPr>
              <a:lnSpc>
                <a:spcPct val="150000"/>
              </a:lnSpc>
            </a:pPr>
            <a:r>
              <a:rPr lang="en-US" sz="2000" dirty="0">
                <a:solidFill>
                  <a:srgbClr val="006C86"/>
                </a:solidFill>
                <a:latin typeface="Liberation Mono"/>
              </a:rPr>
              <a:t> [ORDER BY {col_name | expr | position}  [ASC | DESC], ...]</a:t>
            </a:r>
          </a:p>
          <a:p>
            <a:pPr>
              <a:lnSpc>
                <a:spcPct val="150000"/>
              </a:lnSpc>
            </a:pPr>
            <a:r>
              <a:rPr lang="en-US" sz="2000" dirty="0">
                <a:solidFill>
                  <a:srgbClr val="006C86"/>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43315"/>
            <a:ext cx="8810502"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chemeClr val="bg1">
              <a:lumMod val="95000"/>
            </a:schemeClr>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chemeClr val="bg1">
              <a:lumMod val="95000"/>
            </a:schemeClr>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t>
            </a:r>
            <a:r>
              <a:rPr lang="en-IN" sz="2200" b="1" dirty="0">
                <a:latin typeface="Segoe UI Light" panose="020B0502040204020203" pitchFamily="34" charset="0"/>
                <a:ea typeface="Calibri" panose="020F0502020204030204" pitchFamily="34" charset="0"/>
                <a:cs typeface="Segoe UI Light" panose="020B0502040204020203" pitchFamily="34" charset="0"/>
              </a:rPr>
              <a:t>ascending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with smallest values first. To sort in reverse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descending</a:t>
            </a:r>
            <a:r>
              <a:rPr lang="en-IN" sz="2200" dirty="0">
                <a:latin typeface="Segoe UI Light" panose="020B0502040204020203" pitchFamily="34" charset="0"/>
                <a:ea typeface="Calibri" panose="020F0502020204030204" pitchFamily="34" charset="0"/>
                <a:cs typeface="Segoe UI Light" panose="020B0502040204020203" pitchFamily="34" charset="0"/>
              </a:rPr>
              <a:t>)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272138" y="1927105"/>
            <a:ext cx="4659902" cy="256846"/>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56081"/>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
        <p:nvSpPr>
          <p:cNvPr id="3" name="Rectangle 2"/>
          <p:cNvSpPr/>
          <p:nvPr/>
        </p:nvSpPr>
        <p:spPr>
          <a:xfrm>
            <a:off x="141514" y="485776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 </a:t>
            </a:r>
            <a:r>
              <a:rPr lang="en-IN" sz="1600" b="1" i="1" dirty="0">
                <a:latin typeface="Arial" panose="020B0604020202020204" pitchFamily="34" charset="0"/>
                <a:cs typeface="Arial" panose="020B0604020202020204" pitchFamily="34" charset="0"/>
              </a:rPr>
              <a:t>DESC</a:t>
            </a:r>
            <a:r>
              <a:rPr lang="en-IN" sz="1600" dirty="0">
                <a:latin typeface="Arial" panose="020B0604020202020204" pitchFamily="34" charset="0"/>
                <a:cs typeface="Arial" panose="020B0604020202020204" pitchFamily="34" charset="0"/>
              </a:rPr>
              <a:t> modifier is not provided in the ORDER BY clause, the results will be sorted by expression in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 order. This is equivalent to ORDER BY expression </a:t>
            </a:r>
            <a:r>
              <a:rPr lang="en-IN" sz="1600" b="1" i="1" dirty="0">
                <a:latin typeface="Arial" panose="020B0604020202020204" pitchFamily="34" charset="0"/>
                <a:cs typeface="Arial" panose="020B0604020202020204" pitchFamily="34" charset="0"/>
              </a:rPr>
              <a:t>ASC</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b="1" dirty="0">
                <a:solidFill>
                  <a:schemeClr val="accent2">
                    <a:lumMod val="50000"/>
                  </a:schemeClr>
                </a:solidFill>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 and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2" name="Rectangle 1"/>
          <p:cNvSpPr/>
          <p:nvPr/>
        </p:nvSpPr>
        <p:spPr>
          <a:xfrm>
            <a:off x="152400" y="2695307"/>
            <a:ext cx="8826498" cy="1938992"/>
          </a:xfrm>
          <a:prstGeom prst="rect">
            <a:avLst/>
          </a:prstGeom>
        </p:spPr>
        <p:txBody>
          <a:bodyPr wrap="square">
            <a:spAutoFit/>
          </a:bodyPr>
          <a:lstStyle/>
          <a:p>
            <a:pPr>
              <a:lnSpc>
                <a:spcPct val="150000"/>
              </a:lnSpc>
              <a:buFont typeface="Wingdings" pitchFamily="2" charset="2"/>
              <a:buChar char="v"/>
            </a:pPr>
            <a:r>
              <a:rPr lang="en-IN" sz="2000" dirty="0">
                <a:solidFill>
                  <a:schemeClr val="accent2">
                    <a:lumMod val="50000"/>
                  </a:schemeClr>
                </a:solidFill>
              </a:rPr>
              <a:t> "Ordered by attributes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b="1" i="1" dirty="0">
                <a:solidFill>
                  <a:schemeClr val="accent2">
                    <a:lumMod val="50000"/>
                  </a:schemeClr>
                </a:solidFill>
              </a:rPr>
              <a:t>, A</a:t>
            </a:r>
            <a:r>
              <a:rPr lang="en-IN" sz="2000" b="1" i="1" baseline="-25000" dirty="0">
                <a:solidFill>
                  <a:schemeClr val="accent2">
                    <a:lumMod val="50000"/>
                  </a:schemeClr>
                </a:solidFill>
              </a:rPr>
              <a:t>2</a:t>
            </a:r>
            <a:r>
              <a:rPr lang="en-IN" sz="2000" b="1" i="1" dirty="0">
                <a:solidFill>
                  <a:schemeClr val="accent2">
                    <a:lumMod val="50000"/>
                  </a:schemeClr>
                </a:solidFill>
              </a:rPr>
              <a:t>, . . ."</a:t>
            </a:r>
          </a:p>
          <a:p>
            <a:pPr indent="-285750">
              <a:lnSpc>
                <a:spcPct val="150000"/>
              </a:lnSpc>
              <a:buFont typeface="Wingdings" pitchFamily="2" charset="2"/>
              <a:buChar char="v"/>
            </a:pPr>
            <a:r>
              <a:rPr lang="en-IN" sz="2000" dirty="0">
                <a:solidFill>
                  <a:schemeClr val="accent2">
                    <a:lumMod val="50000"/>
                  </a:schemeClr>
                </a:solidFill>
              </a:rPr>
              <a:t> Tuples are sorted by specified attributes</a:t>
            </a:r>
          </a:p>
          <a:p>
            <a:pPr indent="-285750">
              <a:lnSpc>
                <a:spcPct val="150000"/>
              </a:lnSpc>
              <a:buFont typeface="Wingdings" pitchFamily="2" charset="2"/>
              <a:buChar char="v"/>
            </a:pP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first</a:t>
            </a:r>
          </a:p>
          <a:p>
            <a:pPr indent="-285750">
              <a:lnSpc>
                <a:spcPct val="150000"/>
              </a:lnSpc>
              <a:buFont typeface="Wingdings" pitchFamily="2" charset="2"/>
              <a:buChar char="v"/>
            </a:pPr>
            <a:r>
              <a:rPr lang="en-IN" sz="2000" dirty="0">
                <a:solidFill>
                  <a:schemeClr val="accent2">
                    <a:lumMod val="50000"/>
                  </a:schemeClr>
                </a:solidFill>
              </a:rPr>
              <a:t> Within each value of </a:t>
            </a:r>
            <a:r>
              <a:rPr lang="en-IN" sz="2000" b="1" i="1" dirty="0">
                <a:solidFill>
                  <a:schemeClr val="accent2">
                    <a:lumMod val="50000"/>
                  </a:schemeClr>
                </a:solidFill>
              </a:rPr>
              <a:t>A</a:t>
            </a:r>
            <a:r>
              <a:rPr lang="en-IN" sz="2000" b="1" i="1" baseline="-25000" dirty="0">
                <a:solidFill>
                  <a:schemeClr val="accent2">
                    <a:lumMod val="50000"/>
                  </a:schemeClr>
                </a:solidFill>
              </a:rPr>
              <a:t>1</a:t>
            </a:r>
            <a:r>
              <a:rPr lang="en-IN" sz="2000" dirty="0">
                <a:solidFill>
                  <a:schemeClr val="accent2">
                    <a:lumMod val="50000"/>
                  </a:schemeClr>
                </a:solidFill>
              </a:rPr>
              <a:t>, results are sorted by </a:t>
            </a:r>
            <a:r>
              <a:rPr lang="en-IN" sz="2000" b="1" i="1" dirty="0">
                <a:solidFill>
                  <a:schemeClr val="accent2">
                    <a:lumMod val="50000"/>
                  </a:schemeClr>
                </a:solidFill>
              </a:rPr>
              <a:t>A</a:t>
            </a:r>
            <a:r>
              <a:rPr lang="en-IN" sz="2000" b="1" i="1" baseline="-25000" dirty="0">
                <a:solidFill>
                  <a:schemeClr val="accent2">
                    <a:lumMod val="50000"/>
                  </a:schemeClr>
                </a:solidFill>
              </a:rPr>
              <a:t>2</a:t>
            </a:r>
            <a:endParaRPr lang="en-IN" sz="2000" dirty="0">
              <a:solidFill>
                <a:schemeClr val="accent2">
                  <a:lumMod val="50000"/>
                </a:schemeClr>
              </a:solidFill>
            </a:endParaRPr>
          </a:p>
        </p:txBody>
      </p:sp>
    </p:spTree>
    <p:extLst>
      <p:ext uri="{BB962C8B-B14F-4D97-AF65-F5344CB8AC3E}">
        <p14:creationId xmlns:p14="http://schemas.microsoft.com/office/powerpoint/2010/main" val="24279377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first</a:t>
            </a:r>
            <a:r>
              <a:rPr lang="en-IN" sz="2400" dirty="0">
                <a:latin typeface="Segoe UI Light" panose="020B0502040204020203" pitchFamily="34"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ASC</a:t>
            </a:r>
          </a:p>
        </p:txBody>
      </p:sp>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2117677"/>
            <a:ext cx="9144000" cy="376237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5049204"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971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a:t>
            </a:r>
            <a:r>
              <a:rPr lang="en-IN" sz="2400" b="1" dirty="0">
                <a:latin typeface="Segoe UI Light" panose="020B0502040204020203" pitchFamily="34" charset="0"/>
                <a:cs typeface="Segoe UI Light" panose="020B0502040204020203" pitchFamily="34" charset="0"/>
              </a:rPr>
              <a:t>last</a:t>
            </a:r>
            <a:r>
              <a:rPr lang="en-IN" sz="2400" dirty="0">
                <a:latin typeface="Segoe UI Light" panose="020B0502040204020203" pitchFamily="34" charset="0"/>
                <a:cs typeface="Segoe UI Light" panose="020B0502040204020203" pitchFamily="34" charset="0"/>
              </a:rPr>
              <a:t> if you do ORDER BY ... DESC.</a:t>
            </a:r>
          </a:p>
        </p:txBody>
      </p:sp>
      <p:sp>
        <p:nvSpPr>
          <p:cNvPr id="8" name="Rectangle 7">
            <a:extLst>
              <a:ext uri="{FF2B5EF4-FFF2-40B4-BE49-F238E27FC236}">
                <a16:creationId xmlns:a16="http://schemas.microsoft.com/office/drawing/2014/main" id="{7945CF57-22AA-466F-8A0C-12D787B29586}"/>
              </a:ext>
            </a:extLst>
          </p:cNvPr>
          <p:cNvSpPr/>
          <p:nvPr/>
        </p:nvSpPr>
        <p:spPr>
          <a:xfrm>
            <a:off x="165099" y="1618939"/>
            <a:ext cx="8839199" cy="464871"/>
          </a:xfrm>
          <a:prstGeom prst="rect">
            <a:avLst/>
          </a:prstGeom>
        </p:spPr>
        <p:txBody>
          <a:bodyPr wrap="square">
            <a:spAutoFit/>
          </a:bodyPr>
          <a:lstStyle/>
          <a:p>
            <a:pPr>
              <a:lnSpc>
                <a:spcPct val="150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 </a:t>
            </a:r>
            <a:r>
              <a:rPr lang="en-IN" dirty="0">
                <a:solidFill>
                  <a:srgbClr val="0077AA"/>
                </a:solidFill>
                <a:latin typeface="Liberation Mono"/>
                <a:cs typeface="Times New Roman" panose="02020603050405020304" pitchFamily="18" charset="0"/>
              </a:rPr>
              <a:t>DESC</a:t>
            </a:r>
          </a:p>
        </p:txBody>
      </p:sp>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25198" y="2116800"/>
            <a:ext cx="9118801" cy="3762375"/>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5015337" y="2076411"/>
            <a:ext cx="648072" cy="3841373"/>
          </a:xfrm>
          <a:prstGeom prst="rect">
            <a:avLst/>
          </a:prstGeom>
          <a:noFill/>
          <a:ln w="3810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1115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270036"/>
            <a:ext cx="9024257"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endParaRPr lang="en-IN" dirty="0">
              <a:latin typeface="Liberation Mono"/>
              <a:ea typeface="Times New Roman" panose="02020603050405020304" pitchFamily="18" charset="0"/>
            </a:endParaRPr>
          </a:p>
        </p:txBody>
      </p:sp>
      <p:sp>
        <p:nvSpPr>
          <p:cNvPr id="7" name="Rectangle 6"/>
          <p:cNvSpPr/>
          <p:nvPr/>
        </p:nvSpPr>
        <p:spPr>
          <a:xfrm>
            <a:off x="152400" y="1142984"/>
            <a:ext cx="8839200" cy="1015663"/>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22856188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9" name="Rectangle 8"/>
          <p:cNvSpPr/>
          <p:nvPr/>
        </p:nvSpPr>
        <p:spPr>
          <a:xfrm>
            <a:off x="214282" y="3934430"/>
            <a:ext cx="8572560" cy="1846659"/>
          </a:xfrm>
          <a:prstGeom prst="rect">
            <a:avLst/>
          </a:prstGeom>
        </p:spPr>
        <p:txBody>
          <a:bodyPr wrap="square">
            <a:spAutoFit/>
          </a:bodyPr>
          <a:lstStyle/>
          <a:p>
            <a:pPr marL="342900" indent="-342900">
              <a:buFont typeface="Arial" pitchFamily="34" charset="0"/>
              <a:buChar char="•"/>
            </a:pPr>
            <a:r>
              <a:rPr lang="en-US" sz="1900" dirty="0">
                <a:solidFill>
                  <a:srgbClr val="006C86"/>
                </a:solidFill>
              </a:rPr>
              <a:t>A predicate is a condition expression that evaluates to a boolean value, either true or false.</a:t>
            </a:r>
          </a:p>
          <a:p>
            <a:pPr marL="342900" indent="-342900">
              <a:buFont typeface="Arial" pitchFamily="34" charset="0"/>
              <a:buChar char="•"/>
            </a:pPr>
            <a:endParaRPr lang="en-US" sz="1900" dirty="0">
              <a:solidFill>
                <a:srgbClr val="006C86"/>
              </a:solidFill>
            </a:endParaRPr>
          </a:p>
          <a:p>
            <a:pPr marL="342900" indent="-342900">
              <a:buFont typeface="Arial" pitchFamily="34" charset="0"/>
              <a:buChar char="•"/>
            </a:pPr>
            <a:r>
              <a:rPr lang="en-US" sz="1900" dirty="0">
                <a:solidFill>
                  <a:srgbClr val="006C86"/>
                </a:solidFill>
              </a:rPr>
              <a:t> Predicates can be used as follows: In a SELECT statement's </a:t>
            </a:r>
            <a:r>
              <a:rPr lang="en-US" sz="1900" b="1" i="1" dirty="0">
                <a:solidFill>
                  <a:srgbClr val="006C86"/>
                </a:solidFill>
              </a:rPr>
              <a:t>WHERE</a:t>
            </a:r>
            <a:r>
              <a:rPr lang="en-US" sz="1900" dirty="0">
                <a:solidFill>
                  <a:srgbClr val="006C86"/>
                </a:solidFill>
              </a:rPr>
              <a:t> clause or </a:t>
            </a:r>
            <a:r>
              <a:rPr lang="en-US" sz="1900" b="1" i="1" dirty="0">
                <a:solidFill>
                  <a:srgbClr val="006C86"/>
                </a:solidFill>
              </a:rPr>
              <a:t>HAVING</a:t>
            </a:r>
            <a:r>
              <a:rPr lang="en-US" sz="1900" dirty="0">
                <a:solidFill>
                  <a:srgbClr val="006C86"/>
                </a:solidFill>
              </a:rPr>
              <a:t> clause to determine which rows are relevant to a particular query.</a:t>
            </a:r>
          </a:p>
        </p:txBody>
      </p:sp>
      <p:sp>
        <p:nvSpPr>
          <p:cNvPr id="10" name="Rectangle 9"/>
          <p:cNvSpPr/>
          <p:nvPr/>
        </p:nvSpPr>
        <p:spPr>
          <a:xfrm>
            <a:off x="214282" y="2222989"/>
            <a:ext cx="8715436" cy="1477328"/>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rPr>
              <a:t> r</a:t>
            </a:r>
            <a:r>
              <a:rPr lang="en-US" sz="2000" baseline="-25000" dirty="0">
                <a:solidFill>
                  <a:schemeClr val="accent2">
                    <a:lumMod val="50000"/>
                  </a:schemeClr>
                </a:solidFill>
              </a:rPr>
              <a:t>i</a:t>
            </a:r>
            <a:r>
              <a:rPr lang="en-US" sz="2000" dirty="0">
                <a:solidFill>
                  <a:schemeClr val="accent2">
                    <a:lumMod val="50000"/>
                  </a:schemeClr>
                </a:solidFill>
              </a:rPr>
              <a:t> are the relations (tables) </a:t>
            </a:r>
          </a:p>
          <a:p>
            <a:pPr>
              <a:lnSpc>
                <a:spcPct val="150000"/>
              </a:lnSpc>
              <a:buFont typeface="Wingdings" pitchFamily="2" charset="2"/>
              <a:buChar char="v"/>
            </a:pPr>
            <a:r>
              <a:rPr lang="en-US" sz="2000" dirty="0">
                <a:solidFill>
                  <a:schemeClr val="accent2">
                    <a:lumMod val="50000"/>
                  </a:schemeClr>
                </a:solidFill>
              </a:rPr>
              <a:t> A</a:t>
            </a:r>
            <a:r>
              <a:rPr lang="en-US" sz="2000" baseline="-25000" dirty="0">
                <a:solidFill>
                  <a:schemeClr val="accent2">
                    <a:lumMod val="50000"/>
                  </a:schemeClr>
                </a:solidFill>
              </a:rPr>
              <a:t>i</a:t>
            </a:r>
            <a:r>
              <a:rPr lang="en-US" sz="2000" dirty="0">
                <a:solidFill>
                  <a:schemeClr val="accent2">
                    <a:lumMod val="50000"/>
                  </a:schemeClr>
                </a:solidFill>
              </a:rPr>
              <a:t> are attributes (columns) </a:t>
            </a:r>
          </a:p>
          <a:p>
            <a:pPr>
              <a:lnSpc>
                <a:spcPct val="150000"/>
              </a:lnSpc>
              <a:buFont typeface="Wingdings" pitchFamily="2" charset="2"/>
              <a:buChar char="v"/>
            </a:pPr>
            <a:r>
              <a:rPr lang="en-US" sz="2000" dirty="0">
                <a:solidFill>
                  <a:schemeClr val="accent2">
                    <a:lumMod val="50000"/>
                  </a:schemeClr>
                </a:solidFill>
              </a:rPr>
              <a:t> P is the selection predicate</a:t>
            </a:r>
          </a:p>
        </p:txBody>
      </p:sp>
    </p:spTree>
    <p:extLst>
      <p:ext uri="{BB962C8B-B14F-4D97-AF65-F5344CB8AC3E}">
        <p14:creationId xmlns:p14="http://schemas.microsoft.com/office/powerpoint/2010/main" val="1399474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285992"/>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grpSp>
        <p:nvGrpSpPr>
          <p:cNvPr id="8" name="Group 7"/>
          <p:cNvGrpSpPr/>
          <p:nvPr/>
        </p:nvGrpSpPr>
        <p:grpSpPr>
          <a:xfrm>
            <a:off x="180944" y="5500702"/>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Tree>
    <p:extLst>
      <p:ext uri="{BB962C8B-B14F-4D97-AF65-F5344CB8AC3E}">
        <p14:creationId xmlns:p14="http://schemas.microsoft.com/office/powerpoint/2010/main" val="13994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374268"/>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52400" y="4143380"/>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0919684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16695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7" name="Rectangle 6"/>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
        <p:nvSpPr>
          <p:cNvPr id="6" name="Rectangle 5"/>
          <p:cNvSpPr/>
          <p:nvPr/>
        </p:nvSpPr>
        <p:spPr>
          <a:xfrm>
            <a:off x="142844" y="5357826"/>
            <a:ext cx="8858312" cy="1415772"/>
          </a:xfrm>
          <a:prstGeom prst="rect">
            <a:avLst/>
          </a:prstGeom>
          <a:solidFill>
            <a:schemeClr val="bg1"/>
          </a:solidFill>
        </p:spPr>
        <p:txBody>
          <a:bodyPr wrap="square">
            <a:spAutoFit/>
          </a:bodyPr>
          <a:lstStyle/>
          <a:p>
            <a:pPr latinLnBrk="1"/>
            <a:r>
              <a:rPr lang="en-US" dirty="0">
                <a:solidFill>
                  <a:srgbClr val="00B0F0"/>
                </a:solidFill>
                <a:latin typeface="Consolas" pitchFamily="49" charset="0"/>
              </a:rPr>
              <a:t>SELECT GREATEST(10, 20, 30),    </a:t>
            </a:r>
            <a:r>
              <a:rPr lang="en-US" i="1" dirty="0">
                <a:solidFill>
                  <a:srgbClr val="00B050"/>
                </a:solidFill>
                <a:latin typeface="Consolas" pitchFamily="49" charset="0"/>
              </a:rPr>
              <a:t>-- 30</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20, 30); 	   </a:t>
            </a:r>
            <a:r>
              <a:rPr lang="en-US" i="1" dirty="0">
                <a:solidFill>
                  <a:srgbClr val="00B050"/>
                </a:solidFill>
                <a:latin typeface="Consolas" pitchFamily="49" charset="0"/>
              </a:rPr>
              <a:t>-- 10</a:t>
            </a:r>
            <a:endParaRPr lang="en-US" dirty="0">
              <a:solidFill>
                <a:srgbClr val="00B050"/>
              </a:solidFill>
              <a:latin typeface="Consolas" pitchFamily="49" charset="0"/>
            </a:endParaRPr>
          </a:p>
          <a:p>
            <a:pPr latinLnBrk="1"/>
            <a:r>
              <a:rPr lang="en-US" sz="1050" dirty="0">
                <a:solidFill>
                  <a:srgbClr val="00B0F0"/>
                </a:solidFill>
                <a:latin typeface="Consolas" pitchFamily="49" charset="0"/>
              </a:rPr>
              <a:t>  </a:t>
            </a:r>
          </a:p>
          <a:p>
            <a:pPr latinLnBrk="1"/>
            <a:r>
              <a:rPr lang="en-US" dirty="0">
                <a:solidFill>
                  <a:srgbClr val="00B0F0"/>
                </a:solidFill>
                <a:latin typeface="Consolas" pitchFamily="49" charset="0"/>
              </a:rPr>
              <a:t>SELECT GREATEST(10, null, 30),  </a:t>
            </a:r>
            <a:r>
              <a:rPr lang="en-US" i="1" dirty="0">
                <a:solidFill>
                  <a:srgbClr val="00B050"/>
                </a:solidFill>
                <a:latin typeface="Consolas" pitchFamily="49" charset="0"/>
              </a:rPr>
              <a:t>-- null</a:t>
            </a:r>
            <a:endParaRPr lang="en-US" dirty="0">
              <a:solidFill>
                <a:srgbClr val="00B050"/>
              </a:solidFill>
              <a:latin typeface="Consolas" pitchFamily="49" charset="0"/>
            </a:endParaRPr>
          </a:p>
          <a:p>
            <a:pPr latinLnBrk="1"/>
            <a:r>
              <a:rPr lang="en-US" dirty="0">
                <a:solidFill>
                  <a:srgbClr val="00B0F0"/>
                </a:solidFill>
                <a:latin typeface="Consolas" pitchFamily="49" charset="0"/>
              </a:rPr>
              <a:t>       LEAST(10, null , 30);    </a:t>
            </a:r>
            <a:r>
              <a:rPr lang="en-US" i="1" dirty="0">
                <a:solidFill>
                  <a:srgbClr val="00B050"/>
                </a:solidFill>
                <a:latin typeface="Consolas" pitchFamily="49" charset="0"/>
              </a:rPr>
              <a:t>-- null</a:t>
            </a:r>
            <a:endParaRPr lang="en-US" dirty="0">
              <a:solidFill>
                <a:srgbClr val="00B050"/>
              </a:solidFill>
              <a:latin typeface="Consolas" pitchFamily="49" charset="0"/>
            </a:endParaRPr>
          </a:p>
        </p:txBody>
      </p:sp>
    </p:spTree>
    <p:extLst>
      <p:ext uri="{BB962C8B-B14F-4D97-AF65-F5344CB8AC3E}">
        <p14:creationId xmlns:p14="http://schemas.microsoft.com/office/powerpoint/2010/main" val="8877053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428868"/>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1395347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428868"/>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
        <p:nvSpPr>
          <p:cNvPr id="9" name="Rectangle 8"/>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418936452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428868"/>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val="10002"/>
                  </a:ext>
                </a:extLst>
              </a:tr>
            </a:tbl>
          </a:graphicData>
        </a:graphic>
      </p:graphicFrame>
      <p:sp>
        <p:nvSpPr>
          <p:cNvPr id="7" name="Rectangle 6"/>
          <p:cNvSpPr/>
          <p:nvPr/>
        </p:nvSpPr>
        <p:spPr>
          <a:xfrm>
            <a:off x="152400" y="4786322"/>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
        <p:nvSpPr>
          <p:cNvPr id="8" name="Rectangle 7"/>
          <p:cNvSpPr/>
          <p:nvPr/>
        </p:nvSpPr>
        <p:spPr>
          <a:xfrm>
            <a:off x="152400" y="1589118"/>
            <a:ext cx="8839200" cy="496996"/>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 WHERE </a:t>
            </a:r>
            <a:r>
              <a:rPr lang="en-US" sz="2000" b="1" i="1" dirty="0">
                <a:solidFill>
                  <a:srgbClr val="0077AA"/>
                </a:solidFill>
                <a:latin typeface="Liberation Mono"/>
              </a:rPr>
              <a:t>P </a:t>
            </a:r>
            <a:r>
              <a:rPr lang="en-US" sz="2000" dirty="0">
                <a:solidFill>
                  <a:srgbClr val="0077AA"/>
                </a:solidFill>
                <a:latin typeface="Liberation Mono"/>
              </a:rPr>
              <a:t>]</a:t>
            </a:r>
          </a:p>
        </p:txBody>
      </p:sp>
    </p:spTree>
    <p:extLst>
      <p:ext uri="{BB962C8B-B14F-4D97-AF65-F5344CB8AC3E}">
        <p14:creationId xmlns:p14="http://schemas.microsoft.com/office/powerpoint/2010/main" val="3680069024"/>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130479" y="2613336"/>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130479" y="4768592"/>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110610" y="183553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156670" y="1167135"/>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4877395" y="4733347"/>
            <a:ext cx="2518318" cy="1465688"/>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4814135" y="2564904"/>
            <a:ext cx="4150353" cy="1736381"/>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1268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212976"/>
            <a:ext cx="7696200" cy="2031325"/>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NULL</a:t>
            </a:r>
            <a:r>
              <a:rPr lang="en-IN" dirty="0">
                <a:solidFill>
                  <a:srgbClr val="0070C0"/>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solidFill>
                <a:srgbClr val="0070C0"/>
              </a:solidFill>
              <a:latin typeface="Open Sans"/>
              <a:cs typeface="Courier New" panose="02070309020205020404" pitchFamily="49" charset="0"/>
            </a:endParaRPr>
          </a:p>
          <a:p>
            <a:pPr marL="285750" indent="-285750" algn="just">
              <a:buFont typeface="Arial" panose="020B0604020202020204" pitchFamily="34" charset="0"/>
              <a:buChar char="•"/>
            </a:pPr>
            <a:r>
              <a:rPr lang="en-IN" dirty="0">
                <a:solidFill>
                  <a:srgbClr val="0070C0"/>
                </a:solidFill>
                <a:latin typeface="Open Sans"/>
                <a:cs typeface="Courier New" panose="02070309020205020404" pitchFamily="49" charset="0"/>
              </a:rPr>
              <a:t>“</a:t>
            </a:r>
            <a:r>
              <a:rPr lang="en-IN" i="1" dirty="0">
                <a:solidFill>
                  <a:srgbClr val="0070C0"/>
                </a:solidFill>
                <a:latin typeface="Open Sans"/>
                <a:cs typeface="Courier New" panose="02070309020205020404" pitchFamily="49" charset="0"/>
              </a:rPr>
              <a:t>IS NOT NULL</a:t>
            </a:r>
            <a:r>
              <a:rPr lang="en-IN" dirty="0">
                <a:solidFill>
                  <a:srgbClr val="0070C0"/>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
        <p:nvSpPr>
          <p:cNvPr id="4" name="Title 1">
            <a:extLst>
              <a:ext uri="{FF2B5EF4-FFF2-40B4-BE49-F238E27FC236}">
                <a16:creationId xmlns:a16="http://schemas.microsoft.com/office/drawing/2014/main" id="{92C55477-4E0C-4941-8B18-AEDBB02B75DD}"/>
              </a:ext>
            </a:extLst>
          </p:cNvPr>
          <p:cNvSpPr txBox="1">
            <a:spLocks/>
          </p:cNvSpPr>
          <p:nvPr/>
        </p:nvSpPr>
        <p:spPr>
          <a:xfrm>
            <a:off x="147866" y="1484784"/>
            <a:ext cx="8839200" cy="914400"/>
          </a:xfrm>
          <a:prstGeom prst="rect">
            <a:avLst/>
          </a:prstGeom>
        </p:spPr>
        <p:txBody>
          <a:bodyPr>
            <a:normAutofit fontScale="925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UNKNOWN / IS NOT UNKNOWN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395536" y="107019"/>
            <a:ext cx="8352928" cy="880369"/>
          </a:xfrm>
          <a:prstGeom prst="rect">
            <a:avLst/>
          </a:prstGeom>
        </p:spPr>
        <p:txBody>
          <a:bodyPr wrap="square">
            <a:spAutoFit/>
          </a:bodyPr>
          <a:lstStyle/>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UNKNOWN;</a:t>
            </a:r>
          </a:p>
          <a:p>
            <a:pPr>
              <a:lnSpc>
                <a:spcPct val="150000"/>
              </a:lnSpc>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comm IS NOT UNKNOWN;</a:t>
            </a:r>
          </a:p>
        </p:txBody>
      </p:sp>
    </p:spTree>
    <p:extLst>
      <p:ext uri="{BB962C8B-B14F-4D97-AF65-F5344CB8AC3E}">
        <p14:creationId xmlns:p14="http://schemas.microsoft.com/office/powerpoint/2010/main" val="497758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IS NULL / IS NOT NULL</a:t>
            </a:r>
            <a:endParaRPr lang="en-IN" sz="3200" b="1" i="1" dirty="0">
              <a:solidFill>
                <a:srgbClr val="FFFF00"/>
              </a:solidFill>
              <a:latin typeface="Arial" pitchFamily="34" charset="0"/>
              <a:cs typeface="Arial" pitchFamily="34" charset="0"/>
            </a:endParaRPr>
          </a:p>
        </p:txBody>
      </p:sp>
      <p:grpSp>
        <p:nvGrpSpPr>
          <p:cNvPr id="11" name="Group 10"/>
          <p:cNvGrpSpPr/>
          <p:nvPr/>
        </p:nvGrpSpPr>
        <p:grpSpPr>
          <a:xfrm>
            <a:off x="152398" y="1124744"/>
            <a:ext cx="7011890" cy="1347272"/>
            <a:chOff x="152398" y="762000"/>
            <a:chExt cx="8839202" cy="2133600"/>
          </a:xfrm>
        </p:grpSpPr>
        <p:pic>
          <p:nvPicPr>
            <p:cNvPr id="2" name="Picture 1"/>
            <p:cNvPicPr>
              <a:picLocks noChangeAspect="1"/>
            </p:cNvPicPr>
            <p:nvPr/>
          </p:nvPicPr>
          <p:blipFill>
            <a:blip r:embed="rId2" cstate="print"/>
            <a:stretch>
              <a:fillRect/>
            </a:stretch>
          </p:blipFill>
          <p:spPr>
            <a:xfrm>
              <a:off x="152400" y="889597"/>
              <a:ext cx="4075200" cy="761978"/>
            </a:xfrm>
            <a:prstGeom prst="rect">
              <a:avLst/>
            </a:prstGeom>
          </p:spPr>
        </p:pic>
        <p:pic>
          <p:nvPicPr>
            <p:cNvPr id="8" name="Picture 7"/>
            <p:cNvPicPr>
              <a:picLocks noChangeAspect="1"/>
            </p:cNvPicPr>
            <p:nvPr/>
          </p:nvPicPr>
          <p:blipFill>
            <a:blip r:embed="rId3" cstate="print"/>
            <a:stretch>
              <a:fillRect/>
            </a:stretch>
          </p:blipFill>
          <p:spPr>
            <a:xfrm>
              <a:off x="4569523" y="841589"/>
              <a:ext cx="4074067" cy="809986"/>
            </a:xfrm>
            <a:prstGeom prst="rect">
              <a:avLst/>
            </a:prstGeom>
          </p:spPr>
        </p:pic>
        <p:pic>
          <p:nvPicPr>
            <p:cNvPr id="9" name="Picture 8"/>
            <p:cNvPicPr>
              <a:picLocks noChangeAspect="1"/>
            </p:cNvPicPr>
            <p:nvPr/>
          </p:nvPicPr>
          <p:blipFill>
            <a:blip r:embed="rId4" cstate="print"/>
            <a:stretch>
              <a:fillRect/>
            </a:stretch>
          </p:blipFill>
          <p:spPr>
            <a:xfrm>
              <a:off x="152398" y="1991047"/>
              <a:ext cx="4075200" cy="794545"/>
            </a:xfrm>
            <a:prstGeom prst="rect">
              <a:avLst/>
            </a:prstGeom>
          </p:spPr>
        </p:pic>
        <p:pic>
          <p:nvPicPr>
            <p:cNvPr id="10" name="Picture 9"/>
            <p:cNvPicPr>
              <a:picLocks noChangeAspect="1"/>
            </p:cNvPicPr>
            <p:nvPr/>
          </p:nvPicPr>
          <p:blipFill>
            <a:blip r:embed="rId5" cstate="print"/>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2A7F766-44E7-4F4E-941E-240A69D9AB5B}"/>
              </a:ext>
            </a:extLst>
          </p:cNvPr>
          <p:cNvSpPr/>
          <p:nvPr/>
        </p:nvSpPr>
        <p:spPr>
          <a:xfrm>
            <a:off x="107504" y="620688"/>
            <a:ext cx="8839197" cy="384721"/>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IN" dirty="0">
                <a:latin typeface="Liberation Mono"/>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comm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	</a:t>
            </a:r>
            <a:r>
              <a:rPr lang="en-IN" sz="1900" dirty="0">
                <a:solidFill>
                  <a:srgbClr val="00B050"/>
                </a:solidFill>
                <a:latin typeface="Liberation Mono"/>
                <a:ea typeface="Times New Roman" panose="02020603050405020304" pitchFamily="18" charset="0"/>
              </a:rPr>
              <a:t>// Empty set (0.00 sec)</a:t>
            </a:r>
          </a:p>
        </p:txBody>
      </p:sp>
      <p:sp>
        <p:nvSpPr>
          <p:cNvPr id="19" name="Rectangle 18">
            <a:extLst>
              <a:ext uri="{FF2B5EF4-FFF2-40B4-BE49-F238E27FC236}">
                <a16:creationId xmlns:a16="http://schemas.microsoft.com/office/drawing/2014/main" id="{689B237C-2146-4817-8BC7-4869ECE92CD8}"/>
              </a:ext>
            </a:extLst>
          </p:cNvPr>
          <p:cNvSpPr/>
          <p:nvPr/>
        </p:nvSpPr>
        <p:spPr>
          <a:xfrm>
            <a:off x="152398" y="3060495"/>
            <a:ext cx="4515335"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21772" y="5103968"/>
            <a:ext cx="4480224"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6" cstate="print"/>
          <a:stretch>
            <a:fillRect/>
          </a:stretch>
        </p:blipFill>
        <p:spPr>
          <a:xfrm>
            <a:off x="4731524" y="4707525"/>
            <a:ext cx="4230635" cy="1673803"/>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4733854" y="2636912"/>
            <a:ext cx="4230634" cy="1864123"/>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57158" y="500042"/>
            <a:ext cx="6500858" cy="958660"/>
          </a:xfrm>
          <a:prstGeom prst="rect">
            <a:avLst/>
          </a:prstGeom>
        </p:spPr>
        <p:txBody>
          <a:bodyPr wrap="square">
            <a:spAutoFit/>
          </a:bodyPr>
          <a:lstStyle/>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or True;</a:t>
            </a:r>
          </a:p>
          <a:p>
            <a:pPr>
              <a:lnSpc>
                <a:spcPct val="150000"/>
              </a:lnSpc>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US" sz="2000" dirty="0">
                <a:latin typeface="Arial" pitchFamily="34" charset="0"/>
                <a:cs typeface="Arial" pitchFamily="34" charset="0"/>
              </a:rPr>
              <a:t> *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sz="2000" dirty="0">
                <a:latin typeface="Arial" pitchFamily="34" charset="0"/>
                <a:cs typeface="Arial" pitchFamily="34" charset="0"/>
              </a:rPr>
              <a:t> EMP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sz="2000" dirty="0">
                <a:latin typeface="Arial" pitchFamily="34" charset="0"/>
                <a:cs typeface="Arial" pitchFamily="34" charset="0"/>
              </a:rPr>
              <a:t> ename </a:t>
            </a:r>
            <a:r>
              <a:rPr lang="en-US" sz="2000" dirty="0">
                <a:solidFill>
                  <a:schemeClr val="accent5">
                    <a:lumMod val="75000"/>
                  </a:schemeClr>
                </a:solidFill>
                <a:latin typeface="Arial" pitchFamily="34" charset="0"/>
                <a:cs typeface="Arial" pitchFamily="34" charset="0"/>
              </a:rPr>
              <a:t>in</a:t>
            </a:r>
            <a:r>
              <a:rPr lang="en-US" sz="2000" dirty="0">
                <a:latin typeface="Arial" pitchFamily="34" charset="0"/>
                <a:cs typeface="Arial" pitchFamily="34" charset="0"/>
              </a:rPr>
              <a:t> (</a:t>
            </a:r>
            <a:r>
              <a:rPr lang="en-IN" sz="2000" dirty="0">
                <a:solidFill>
                  <a:srgbClr val="92D050"/>
                </a:solidFill>
                <a:latin typeface="Arial" panose="020B0604020202020204" pitchFamily="34" charset="0"/>
                <a:ea typeface="Times New Roman" panose="02020603050405020304" pitchFamily="18" charset="0"/>
              </a:rPr>
              <a:t>'smith'</a:t>
            </a:r>
            <a:r>
              <a:rPr lang="en-US" sz="2000" dirty="0">
                <a:latin typeface="Arial" pitchFamily="34" charset="0"/>
                <a:cs typeface="Arial" pitchFamily="34" charset="0"/>
              </a:rPr>
              <a:t>, True);</a:t>
            </a:r>
          </a:p>
        </p:txBody>
      </p:sp>
    </p:spTree>
    <p:extLst>
      <p:ext uri="{BB962C8B-B14F-4D97-AF65-F5344CB8AC3E}">
        <p14:creationId xmlns:p14="http://schemas.microsoft.com/office/powerpoint/2010/main" val="38290251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27000" y="4652969"/>
            <a:ext cx="4002974" cy="787195"/>
          </a:xfrm>
          <a:prstGeom prst="rect">
            <a:avLst/>
          </a:prstGeom>
        </p:spPr>
      </p:pic>
      <p:pic>
        <p:nvPicPr>
          <p:cNvPr id="8" name="Picture 7"/>
          <p:cNvPicPr>
            <a:picLocks noChangeAspect="1"/>
          </p:cNvPicPr>
          <p:nvPr/>
        </p:nvPicPr>
        <p:blipFill>
          <a:blip r:embed="rId3" cstate="print"/>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08857" y="2040489"/>
            <a:ext cx="8743950" cy="495300"/>
          </a:xfrm>
          <a:prstGeom prst="rect">
            <a:avLst/>
          </a:prstGeom>
        </p:spPr>
      </p:pic>
      <p:pic>
        <p:nvPicPr>
          <p:cNvPr id="10" name="Picture 9"/>
          <p:cNvPicPr>
            <a:picLocks noChangeAspect="1"/>
          </p:cNvPicPr>
          <p:nvPr/>
        </p:nvPicPr>
        <p:blipFill>
          <a:blip r:embed="rId4" cstate="print"/>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1438" y="3411352"/>
            <a:ext cx="9001156" cy="446276"/>
          </a:xfrm>
          <a:prstGeom prst="rect">
            <a:avLst/>
          </a:prstGeom>
        </p:spPr>
        <p:txBody>
          <a:bodyPr wrap="square">
            <a:spAutoFit/>
          </a:bodyPr>
          <a:lstStyle/>
          <a:p>
            <a:r>
              <a:rPr lang="en-IN" sz="23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482767"/>
            <a:ext cx="8196943"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214282" y="1714488"/>
            <a:ext cx="8610600" cy="523220"/>
          </a:xfrm>
          <a:prstGeom prst="rect">
            <a:avLst/>
          </a:prstGeom>
        </p:spPr>
        <p:txBody>
          <a:bodyPr wrap="square">
            <a:spAutoFit/>
          </a:bodyPr>
          <a:lstStyle/>
          <a:p>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G</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1</a:t>
            </a:r>
            <a:r>
              <a:rPr lang="en-IN" sz="2800" i="1" dirty="0">
                <a:solidFill>
                  <a:srgbClr val="006C86"/>
                </a:solidFill>
                <a:latin typeface="Verdana" panose="020B0604030504040204" pitchFamily="34" charset="0"/>
                <a:ea typeface="Verdana" panose="020B0604030504040204" pitchFamily="34" charset="0"/>
              </a:rPr>
              <a:t>), F</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2</a:t>
            </a:r>
            <a:r>
              <a:rPr lang="en-IN" sz="2800" i="1" dirty="0">
                <a:solidFill>
                  <a:srgbClr val="006C86"/>
                </a:solidFill>
                <a:latin typeface="Verdana" panose="020B0604030504040204" pitchFamily="34" charset="0"/>
                <a:ea typeface="Verdana" panose="020B0604030504040204" pitchFamily="34" charset="0"/>
              </a:rPr>
              <a:t>),</a:t>
            </a:r>
            <a:r>
              <a:rPr lang="en-IN" sz="2800" i="1" baseline="-25000" dirty="0">
                <a:solidFill>
                  <a:srgbClr val="006C86"/>
                </a:solidFill>
                <a:latin typeface="Verdana" panose="020B0604030504040204" pitchFamily="34" charset="0"/>
                <a:ea typeface="Verdana" panose="020B0604030504040204" pitchFamily="34" charset="0"/>
              </a:rPr>
              <a:t>…..</a:t>
            </a:r>
            <a:r>
              <a:rPr lang="en-IN" sz="2800" i="1" dirty="0">
                <a:solidFill>
                  <a:srgbClr val="006C86"/>
                </a:solidFill>
                <a:latin typeface="Verdana" panose="020B0604030504040204" pitchFamily="34" charset="0"/>
                <a:ea typeface="Verdana" panose="020B0604030504040204" pitchFamily="34" charset="0"/>
              </a:rPr>
              <a:t>F</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a:t>
            </a:r>
            <a:r>
              <a:rPr lang="en-IN" sz="2800" i="1" baseline="-25000" dirty="0">
                <a:solidFill>
                  <a:srgbClr val="006C86"/>
                </a:solidFill>
                <a:latin typeface="Verdana" panose="020B0604030504040204" pitchFamily="34" charset="0"/>
                <a:ea typeface="Verdana" panose="020B0604030504040204" pitchFamily="34" charset="0"/>
              </a:rPr>
              <a:t>n</a:t>
            </a:r>
            <a:r>
              <a:rPr lang="en-IN" sz="2800" i="1" dirty="0">
                <a:solidFill>
                  <a:srgbClr val="006C86"/>
                </a:solidFill>
                <a:latin typeface="Verdana" panose="020B0604030504040204" pitchFamily="34" charset="0"/>
                <a:ea typeface="Verdana" panose="020B0604030504040204" pitchFamily="34" charset="0"/>
              </a:rPr>
              <a:t>)</a:t>
            </a:r>
            <a:r>
              <a:rPr lang="en-IN" sz="2800" i="1" baseline="30000" dirty="0">
                <a:solidFill>
                  <a:srgbClr val="006C86"/>
                </a:solidFill>
                <a:latin typeface="Verdana" panose="020B0604030504040204" pitchFamily="34" charset="0"/>
                <a:ea typeface="Verdana" panose="020B0604030504040204" pitchFamily="34" charset="0"/>
              </a:rPr>
              <a:t> </a:t>
            </a:r>
            <a:r>
              <a:rPr lang="en-IN" sz="2800" baseline="30000" dirty="0">
                <a:solidFill>
                  <a:srgbClr val="006C86"/>
                </a:solidFill>
                <a:latin typeface="Verdana" panose="020B0604030504040204" pitchFamily="34" charset="0"/>
                <a:ea typeface="Verdana" panose="020B0604030504040204" pitchFamily="34" charset="0"/>
              </a:rPr>
              <a:t>(</a:t>
            </a:r>
            <a:r>
              <a:rPr lang="en-IN" sz="2800" b="1" i="1" baseline="30000" dirty="0">
                <a:solidFill>
                  <a:srgbClr val="006C86"/>
                </a:solidFill>
                <a:latin typeface="Verdana" panose="020B0604030504040204" pitchFamily="34" charset="0"/>
                <a:ea typeface="Verdana" panose="020B0604030504040204" pitchFamily="34" charset="0"/>
              </a:rPr>
              <a:t>r</a:t>
            </a:r>
            <a:r>
              <a:rPr lang="en-IN" sz="2800" baseline="30000" dirty="0">
                <a:solidFill>
                  <a:srgbClr val="006C86"/>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3845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28600" y="5110061"/>
            <a:ext cx="8686800" cy="890707"/>
            <a:chOff x="228600" y="4976693"/>
            <a:chExt cx="8686800" cy="890707"/>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000" b="1" i="1" dirty="0">
                <a:latin typeface="Segoe UI Light" panose="020B0502040204020203" pitchFamily="34" charset="0"/>
                <a:cs typeface="Segoe UI Light" panose="020B0502040204020203" pitchFamily="34" charset="0"/>
              </a:rPr>
              <a:t>SUM</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AVG</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MAX</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MIN</a:t>
            </a:r>
            <a:r>
              <a:rPr lang="en-IN" sz="2000" dirty="0">
                <a:latin typeface="Segoe UI Light" panose="020B0502040204020203" pitchFamily="34" charset="0"/>
                <a:cs typeface="Segoe UI Light" panose="020B0502040204020203" pitchFamily="34" charset="0"/>
              </a:rPr>
              <a:t>, and </a:t>
            </a:r>
            <a:r>
              <a:rPr lang="en-IN" sz="2000" b="1" i="1" dirty="0">
                <a:latin typeface="Segoe UI Light" panose="020B0502040204020203" pitchFamily="34" charset="0"/>
                <a:cs typeface="Segoe UI Light" panose="020B0502040204020203" pitchFamily="34" charset="0"/>
              </a:rPr>
              <a:t>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142844" y="1643050"/>
            <a:ext cx="9001156"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cstate="print"/>
          <a:stretch>
            <a:fillRect/>
          </a:stretch>
        </p:blipFill>
        <p:spPr>
          <a:xfrm>
            <a:off x="186418" y="3911369"/>
            <a:ext cx="5038725" cy="466725"/>
          </a:xfrm>
          <a:prstGeom prst="rect">
            <a:avLst/>
          </a:prstGeom>
        </p:spPr>
      </p:pic>
      <p:grpSp>
        <p:nvGrpSpPr>
          <p:cNvPr id="5" name="Group 4">
            <a:extLst>
              <a:ext uri="{FF2B5EF4-FFF2-40B4-BE49-F238E27FC236}">
                <a16:creationId xmlns:a16="http://schemas.microsoft.com/office/drawing/2014/main" id="{0961B9A7-BEDC-4521-9CFA-D3549D888AF8}"/>
              </a:ext>
            </a:extLst>
          </p:cNvPr>
          <p:cNvGrpSpPr/>
          <p:nvPr/>
        </p:nvGrpSpPr>
        <p:grpSpPr>
          <a:xfrm>
            <a:off x="4642048" y="4147633"/>
            <a:ext cx="3962400" cy="1585623"/>
            <a:chOff x="4495800" y="4265440"/>
            <a:chExt cx="3962400" cy="1585623"/>
          </a:xfrm>
        </p:grpSpPr>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5225143" y="4265440"/>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32E5996F-148F-48BF-B260-B629AB9949DF}"/>
              </a:ext>
            </a:extLst>
          </p:cNvPr>
          <p:cNvPicPr>
            <a:picLocks noChangeAspect="1"/>
          </p:cNvPicPr>
          <p:nvPr/>
        </p:nvPicPr>
        <p:blipFill>
          <a:blip r:embed="rId10" cstate="print"/>
          <a:stretch>
            <a:fillRect/>
          </a:stretch>
        </p:blipFill>
        <p:spPr>
          <a:xfrm>
            <a:off x="58304" y="5949280"/>
            <a:ext cx="4801728" cy="690882"/>
          </a:xfrm>
          <a:prstGeom prst="rect">
            <a:avLst/>
          </a:prstGeom>
        </p:spPr>
      </p:pic>
    </p:spTree>
    <p:extLst>
      <p:ext uri="{BB962C8B-B14F-4D97-AF65-F5344CB8AC3E}">
        <p14:creationId xmlns:p14="http://schemas.microsoft.com/office/powerpoint/2010/main" val="13728852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553054"/>
          </a:xfrm>
          <a:prstGeom prst="rect">
            <a:avLst/>
          </a:prstGeom>
          <a:solidFill>
            <a:schemeClr val="bg1"/>
          </a:solidFill>
        </p:spPr>
        <p:txBody>
          <a:bodyPr wrap="square">
            <a:spAutoFit/>
          </a:bodyPr>
          <a:lstStyle/>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SELECT-LIST</a:t>
            </a:r>
            <a:r>
              <a:rPr lang="en-US" sz="22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in the </a:t>
            </a:r>
            <a:r>
              <a:rPr lang="en-US" sz="2200" b="1" dirty="0">
                <a:solidFill>
                  <a:srgbClr val="527E67"/>
                </a:solidFill>
                <a:latin typeface="Arial" pitchFamily="34" charset="0"/>
                <a:ea typeface="+mj-ea"/>
                <a:cs typeface="Arial" pitchFamily="34" charset="0"/>
              </a:rPr>
              <a:t>ORDER BY</a:t>
            </a:r>
            <a:r>
              <a:rPr lang="en-US" sz="22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200" dirty="0">
                <a:solidFill>
                  <a:srgbClr val="527E67"/>
                </a:solidFill>
                <a:latin typeface="Arial" pitchFamily="34" charset="0"/>
                <a:ea typeface="+mj-ea"/>
                <a:cs typeface="Arial" pitchFamily="34" charset="0"/>
              </a:rPr>
              <a:t>  and in the </a:t>
            </a:r>
            <a:r>
              <a:rPr lang="en-US" sz="2200" b="1" dirty="0">
                <a:solidFill>
                  <a:srgbClr val="527E67"/>
                </a:solidFill>
                <a:latin typeface="Arial" pitchFamily="34" charset="0"/>
                <a:ea typeface="+mj-ea"/>
                <a:cs typeface="Arial" pitchFamily="34" charset="0"/>
              </a:rPr>
              <a:t>HAVING</a:t>
            </a:r>
            <a:r>
              <a:rPr lang="en-US" sz="22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913667"/>
            <a:ext cx="8686800" cy="1107996"/>
          </a:xfrm>
          <a:prstGeom prst="rect">
            <a:avLst/>
          </a:prstGeom>
          <a:solidFill>
            <a:schemeClr val="accent6">
              <a:lumMod val="20000"/>
              <a:lumOff val="80000"/>
            </a:schemeClr>
          </a:solidFill>
        </p:spPr>
        <p:txBody>
          <a:bodyPr wrap="square">
            <a:spAutoFit/>
          </a:bodyPr>
          <a:lstStyle/>
          <a:p>
            <a:r>
              <a:rPr lang="en-IN" sz="2200" dirty="0">
                <a:solidFill>
                  <a:srgbClr val="242729"/>
                </a:solidFill>
                <a:latin typeface="Segoe UI Light" panose="020B0502040204020203" pitchFamily="34" charset="0"/>
                <a:cs typeface="Segoe UI Light" panose="020B0502040204020203" pitchFamily="34" charset="0"/>
              </a:rPr>
              <a:t>"An aggregate may </a:t>
            </a:r>
            <a:r>
              <a:rPr lang="en-IN" sz="2200" b="1" i="1" dirty="0">
                <a:solidFill>
                  <a:srgbClr val="C00000"/>
                </a:solidFill>
                <a:latin typeface="Segoe UI Light" panose="020B0502040204020203" pitchFamily="34" charset="0"/>
                <a:cs typeface="Segoe UI Light" panose="020B0502040204020203" pitchFamily="34" charset="0"/>
              </a:rPr>
              <a:t>NOT </a:t>
            </a:r>
            <a:r>
              <a:rPr lang="en-IN" sz="2200" dirty="0">
                <a:solidFill>
                  <a:srgbClr val="242729"/>
                </a:solidFill>
                <a:latin typeface="Segoe UI Light" panose="020B0502040204020203" pitchFamily="34" charset="0"/>
                <a:cs typeface="Segoe UI Light" panose="020B0502040204020203" pitchFamily="34" charset="0"/>
              </a:rPr>
              <a:t>appear in the </a:t>
            </a:r>
            <a:r>
              <a:rPr lang="en-IN" sz="2200" b="1" i="1" dirty="0">
                <a:solidFill>
                  <a:srgbClr val="C00000"/>
                </a:solidFill>
                <a:latin typeface="Segoe UI Light" panose="020B0502040204020203" pitchFamily="34" charset="0"/>
                <a:cs typeface="Segoe UI Light" panose="020B0502040204020203" pitchFamily="34" charset="0"/>
              </a:rPr>
              <a:t>WHERE clause</a:t>
            </a:r>
            <a:r>
              <a:rPr lang="en-IN" sz="2200" dirty="0">
                <a:solidFill>
                  <a:srgbClr val="242729"/>
                </a:solidFill>
                <a:latin typeface="Segoe UI Light" panose="020B0502040204020203" pitchFamily="34" charset="0"/>
                <a:cs typeface="Segoe UI Light" panose="020B0502040204020203" pitchFamily="34" charset="0"/>
              </a:rPr>
              <a:t> unless it is in a </a:t>
            </a:r>
            <a:r>
              <a:rPr lang="en-IN" sz="2200" b="1" i="1" dirty="0">
                <a:solidFill>
                  <a:srgbClr val="FF0000"/>
                </a:solidFill>
                <a:latin typeface="Segoe UI Light" panose="020B0502040204020203" pitchFamily="34" charset="0"/>
                <a:cs typeface="Segoe UI Light" panose="020B0502040204020203" pitchFamily="34" charset="0"/>
              </a:rPr>
              <a:t>subquery</a:t>
            </a:r>
            <a:r>
              <a:rPr lang="en-IN" sz="2200" dirty="0">
                <a:solidFill>
                  <a:srgbClr val="242729"/>
                </a:solidFill>
                <a:latin typeface="Segoe UI Light" panose="020B0502040204020203" pitchFamily="34" charset="0"/>
                <a:cs typeface="Segoe UI Light" panose="020B0502040204020203" pitchFamily="34" charset="0"/>
              </a:rPr>
              <a:t> contained in a </a:t>
            </a:r>
            <a:r>
              <a:rPr lang="en-IN" sz="2200" b="1" i="1" dirty="0">
                <a:solidFill>
                  <a:srgbClr val="FF0000"/>
                </a:solidFill>
                <a:latin typeface="Segoe UI Light" panose="020B0502040204020203" pitchFamily="34" charset="0"/>
                <a:cs typeface="Segoe UI Light" panose="020B0502040204020203" pitchFamily="34" charset="0"/>
              </a:rPr>
              <a:t>WHERE</a:t>
            </a:r>
            <a:r>
              <a:rPr lang="en-IN" sz="2200" dirty="0">
                <a:solidFill>
                  <a:srgbClr val="242729"/>
                </a:solidFill>
                <a:latin typeface="Segoe UI Light" panose="020B0502040204020203" pitchFamily="34" charset="0"/>
                <a:cs typeface="Segoe UI Light" panose="020B0502040204020203" pitchFamily="34" charset="0"/>
              </a:rPr>
              <a:t> or </a:t>
            </a:r>
            <a:r>
              <a:rPr lang="en-IN" sz="2200" b="1" i="1" dirty="0">
                <a:solidFill>
                  <a:srgbClr val="FF0000"/>
                </a:solidFill>
                <a:latin typeface="Segoe UI Light" panose="020B0502040204020203" pitchFamily="34" charset="0"/>
                <a:cs typeface="Segoe UI Light" panose="020B0502040204020203" pitchFamily="34" charset="0"/>
              </a:rPr>
              <a:t>HAVING</a:t>
            </a:r>
            <a:r>
              <a:rPr lang="en-IN" sz="22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2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3016527"/>
            <a:ext cx="8686800"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SUM,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342504"/>
            <a:ext cx="8839200" cy="4462760"/>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p:txBody>
      </p:sp>
      <p:sp>
        <p:nvSpPr>
          <p:cNvPr id="2" name="Rectangle 1"/>
          <p:cNvSpPr/>
          <p:nvPr/>
        </p:nvSpPr>
        <p:spPr>
          <a:xfrm>
            <a:off x="0" y="500036"/>
            <a:ext cx="6516216"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9966527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chemeClr val="bg1"/>
          </a:solidFill>
        </p:spPr>
        <p:txBody>
          <a:bodyPr wrap="square">
            <a:spAutoFit/>
          </a:bodyPr>
          <a:lstStyle/>
          <a:p>
            <a:r>
              <a:rPr lang="en-IN" sz="2000" b="1" dirty="0">
                <a:solidFill>
                  <a:srgbClr val="0070C0"/>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0070C0"/>
              </a:solidFill>
              <a:latin typeface="Arial" panose="020B0604020202020204" pitchFamily="34" charset="0"/>
              <a:cs typeface="Arial" panose="020B0604020202020204" pitchFamily="34" charset="0"/>
            </a:endParaRPr>
          </a:p>
          <a:p>
            <a:r>
              <a:rPr lang="en-IN" sz="2000" b="1" dirty="0">
                <a:solidFill>
                  <a:srgbClr val="0070C0"/>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61980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GROUP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6" name="TextBox 5"/>
          <p:cNvSpPr txBox="1"/>
          <p:nvPr/>
        </p:nvSpPr>
        <p:spPr>
          <a:xfrm>
            <a:off x="142844" y="3357562"/>
            <a:ext cx="8858280" cy="1200329"/>
          </a:xfrm>
          <a:prstGeom prst="rect">
            <a:avLst/>
          </a:prstGeom>
        </p:spPr>
        <p:txBody>
          <a:bodyPr wrap="square">
            <a:spAutoFit/>
          </a:bodyPr>
          <a:lstStyle>
            <a:defPPr>
              <a:defRPr lang="en-US"/>
            </a:defPPr>
            <a:lvl1pPr>
              <a:defRPr sz="2400">
                <a:solidFill>
                  <a:srgbClr val="008080"/>
                </a:solidFill>
              </a:defRPr>
            </a:lvl1pPr>
          </a:lstStyle>
          <a:p>
            <a:r>
              <a:rPr lang="en-US" dirty="0"/>
              <a:t>The GROUP BY Clause is used to collect data from multiple records and group the result by one or more column. The GROUP BY clause returns one row for each group.</a:t>
            </a:r>
          </a:p>
        </p:txBody>
      </p:sp>
      <p:sp>
        <p:nvSpPr>
          <p:cNvPr id="7" name="Rectangle 6">
            <a:extLst>
              <a:ext uri="{FF2B5EF4-FFF2-40B4-BE49-F238E27FC236}">
                <a16:creationId xmlns:a16="http://schemas.microsoft.com/office/drawing/2014/main" id="{7D850424-FA13-4AD4-B3FA-59D608E51B67}"/>
              </a:ext>
            </a:extLst>
          </p:cNvPr>
          <p:cNvSpPr/>
          <p:nvPr/>
        </p:nvSpPr>
        <p:spPr>
          <a:xfrm>
            <a:off x="152400" y="260648"/>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 </a:t>
            </a:r>
            <a:r>
              <a:rPr lang="en-US" sz="2800" b="1" i="1" baseline="-25000" dirty="0">
                <a:solidFill>
                  <a:srgbClr val="0077AA"/>
                </a:solidFill>
                <a:latin typeface="Liberation Mono"/>
              </a:rPr>
              <a:t>, </a:t>
            </a:r>
            <a:r>
              <a:rPr lang="en-US" sz="2000" b="1" i="1" dirty="0">
                <a:solidFill>
                  <a:srgbClr val="0077AA"/>
                </a:solidFill>
                <a:latin typeface="Liberation Mono"/>
              </a:rPr>
              <a:t>F</a:t>
            </a:r>
            <a:r>
              <a:rPr lang="en-US" sz="2800" b="1" i="1" baseline="-25000" dirty="0">
                <a:solidFill>
                  <a:srgbClr val="0077AA"/>
                </a:solidFill>
                <a:latin typeface="Liberation Mono"/>
              </a:rPr>
              <a:t>1</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F</a:t>
            </a:r>
            <a:r>
              <a:rPr lang="en-US" sz="2800" b="1" i="1" baseline="-25000" dirty="0">
                <a:solidFill>
                  <a:srgbClr val="0077AA"/>
                </a:solidFill>
                <a:latin typeface="Liberation Mono"/>
              </a:rPr>
              <a:t>2</a:t>
            </a:r>
            <a:r>
              <a:rPr lang="en-US" sz="2000" b="1" i="1" dirty="0">
                <a:solidFill>
                  <a:srgbClr val="0077AA"/>
                </a:solidFill>
                <a:latin typeface="Liberation Mono"/>
              </a:rPr>
              <a:t>(A</a:t>
            </a:r>
            <a:r>
              <a:rPr lang="en-US" sz="2000" b="1" i="1" baseline="-25000" dirty="0">
                <a:solidFill>
                  <a:srgbClr val="0077AA"/>
                </a:solidFill>
                <a:latin typeface="Liberation Mono"/>
              </a:rPr>
              <a:t>2</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800" b="1" i="1" baseline="-25000" dirty="0">
                <a:solidFill>
                  <a:srgbClr val="0077AA"/>
                </a:solidFill>
                <a:latin typeface="Liberation Mono"/>
              </a:rPr>
              <a:t>1</a:t>
            </a:r>
            <a:r>
              <a:rPr lang="en-US" sz="2000" b="1" i="1" dirty="0">
                <a:solidFill>
                  <a:srgbClr val="0077AA"/>
                </a:solidFill>
                <a:latin typeface="Liberation Mono"/>
              </a:rPr>
              <a:t>, G</a:t>
            </a:r>
            <a:r>
              <a:rPr lang="en-US" sz="2800" b="1" i="1" baseline="-25000" dirty="0">
                <a:solidFill>
                  <a:srgbClr val="0077AA"/>
                </a:solidFill>
                <a:latin typeface="Liberation Mono"/>
              </a:rPr>
              <a:t>2</a:t>
            </a:r>
            <a:r>
              <a:rPr lang="en-US" sz="2000" b="1" i="1" dirty="0">
                <a:solidFill>
                  <a:srgbClr val="0077AA"/>
                </a:solidFill>
                <a:latin typeface="Liberation Mono"/>
              </a:rPr>
              <a:t>,  . . .</a:t>
            </a:r>
            <a:r>
              <a:rPr lang="en-US" sz="2000" dirty="0">
                <a:solidFill>
                  <a:srgbClr val="0077AA"/>
                </a:solidFill>
                <a:latin typeface="Liberation Mono"/>
              </a:rPr>
              <a:t> | expr | position} [ASC | DESC], ... [WITH ROLLUP]]</a:t>
            </a:r>
          </a:p>
        </p:txBody>
      </p:sp>
      <p:sp>
        <p:nvSpPr>
          <p:cNvPr id="8" name="Rectangle 7">
            <a:extLst>
              <a:ext uri="{FF2B5EF4-FFF2-40B4-BE49-F238E27FC236}">
                <a16:creationId xmlns:a16="http://schemas.microsoft.com/office/drawing/2014/main" id="{60E8E165-8233-40E8-813D-8A909DB12C39}"/>
              </a:ext>
            </a:extLst>
          </p:cNvPr>
          <p:cNvSpPr/>
          <p:nvPr/>
        </p:nvSpPr>
        <p:spPr>
          <a:xfrm>
            <a:off x="755576" y="1739086"/>
            <a:ext cx="3350597" cy="369332"/>
          </a:xfrm>
          <a:prstGeom prst="rect">
            <a:avLst/>
          </a:prstGeom>
        </p:spPr>
        <p:txBody>
          <a:bodyPr wrap="none">
            <a:spAutoFit/>
          </a:bodyPr>
          <a:lstStyle/>
          <a:p>
            <a:r>
              <a:rPr lang="en-IN" dirty="0"/>
              <a:t>select sum(1), count(*) from EMP;</a:t>
            </a:r>
          </a:p>
        </p:txBody>
      </p:sp>
      <p:sp>
        <p:nvSpPr>
          <p:cNvPr id="9" name="Rectangle 8">
            <a:extLst>
              <a:ext uri="{FF2B5EF4-FFF2-40B4-BE49-F238E27FC236}">
                <a16:creationId xmlns:a16="http://schemas.microsoft.com/office/drawing/2014/main" id="{E7E72E25-684F-4E9F-BBCA-F97A911ADB18}"/>
              </a:ext>
            </a:extLst>
          </p:cNvPr>
          <p:cNvSpPr/>
          <p:nvPr/>
        </p:nvSpPr>
        <p:spPr>
          <a:xfrm>
            <a:off x="142844" y="5390248"/>
            <a:ext cx="8094676"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US" sz="2000" dirty="0">
                <a:latin typeface="Arial" panose="020B0604020202020204" pitchFamily="34" charset="0"/>
                <a:ea typeface="Times New Roman" panose="02020603050405020304" pitchFamily="18" charset="0"/>
              </a:rPr>
              <a:t>SUM(1), SUM(2), COUNT(*) </a:t>
            </a:r>
            <a:r>
              <a:rPr lang="en-US" sz="2000" dirty="0">
                <a:solidFill>
                  <a:srgbClr val="0077AA"/>
                </a:solidFill>
                <a:latin typeface="Arial" panose="020B0604020202020204" pitchFamily="34" charset="0"/>
                <a:ea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 </a:t>
            </a:r>
            <a:r>
              <a:rPr lang="en-US" sz="2000" dirty="0">
                <a:solidFill>
                  <a:srgbClr val="0077AA"/>
                </a:solidFill>
                <a:latin typeface="Arial" panose="020B0604020202020204" pitchFamily="34" charset="0"/>
                <a:ea typeface="Times New Roman" panose="02020603050405020304" pitchFamily="18" charset="0"/>
              </a:rPr>
              <a:t>GROUP</a:t>
            </a:r>
            <a:r>
              <a:rPr lang="en-US" sz="2000" dirty="0">
                <a:solidFill>
                  <a:srgbClr val="000000"/>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rPr>
              <a:t>BY </a:t>
            </a:r>
            <a:r>
              <a:rPr lang="en-US" sz="2000" dirty="0">
                <a:latin typeface="Arial" panose="020B0604020202020204" pitchFamily="34" charset="0"/>
                <a:ea typeface="Times New Roman" panose="02020603050405020304" pitchFamily="18" charset="0"/>
              </a:rPr>
              <a:t>JOB</a:t>
            </a:r>
            <a:r>
              <a:rPr lang="en-IN" sz="2000" dirty="0">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41906672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699512406"/>
              </p:ext>
            </p:extLst>
          </p:nvPr>
        </p:nvGraphicFramePr>
        <p:xfrm>
          <a:off x="152400" y="2716376"/>
          <a:ext cx="8839200" cy="265684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txBody>
                  <a:tcPr anchor="ctr"/>
                </a:tc>
                <a:extLst>
                  <a:ext uri="{0D108BD9-81ED-4DB2-BD59-A6C34878D82A}">
                    <a16:rowId xmlns:a16="http://schemas.microsoft.com/office/drawing/2014/main"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10" name="Rectangle 9"/>
          <p:cNvSpPr/>
          <p:nvPr/>
        </p:nvSpPr>
        <p:spPr>
          <a:xfrm>
            <a:off x="152400" y="164305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p:txBody>
      </p:sp>
      <p:sp>
        <p:nvSpPr>
          <p:cNvPr id="3" name="Rectangle 2">
            <a:extLst>
              <a:ext uri="{FF2B5EF4-FFF2-40B4-BE49-F238E27FC236}">
                <a16:creationId xmlns:a16="http://schemas.microsoft.com/office/drawing/2014/main" id="{B9AA0066-CE38-4688-B9E5-463F1B5F63D6}"/>
              </a:ext>
            </a:extLst>
          </p:cNvPr>
          <p:cNvSpPr/>
          <p:nvPr/>
        </p:nvSpPr>
        <p:spPr>
          <a:xfrm>
            <a:off x="152400" y="5508521"/>
            <a:ext cx="8839200" cy="584775"/>
          </a:xfrm>
          <a:prstGeom prst="rect">
            <a:avLst/>
          </a:prstGeom>
        </p:spPr>
        <p:txBody>
          <a:bodyPr wrap="square">
            <a:spAutoFit/>
          </a:bodyPr>
          <a:lstStyle/>
          <a:p>
            <a:r>
              <a:rPr lang="en-IN" sz="1600" dirty="0">
                <a:solidFill>
                  <a:srgbClr val="0077AA"/>
                </a:solidFill>
                <a:latin typeface="Gill Sans MT (Body)"/>
              </a:rPr>
              <a:t>SELECT</a:t>
            </a:r>
            <a:r>
              <a:rPr lang="en-IN" sz="1600" dirty="0">
                <a:latin typeface="Gill Sans MT (Body)"/>
              </a:rPr>
              <a:t> JOB, DEPTNO, </a:t>
            </a:r>
            <a:r>
              <a:rPr lang="en-IN" sz="1600" dirty="0">
                <a:solidFill>
                  <a:srgbClr val="0077AA"/>
                </a:solidFill>
                <a:latin typeface="Gill Sans MT (Body)"/>
              </a:rPr>
              <a:t>GROUP_CONCAT</a:t>
            </a:r>
            <a:r>
              <a:rPr lang="en-IN" sz="1600" dirty="0">
                <a:solidFill>
                  <a:schemeClr val="bg1">
                    <a:lumMod val="65000"/>
                  </a:schemeClr>
                </a:solidFill>
                <a:latin typeface="Gill Sans MT (Body)"/>
              </a:rPr>
              <a:t>(</a:t>
            </a:r>
            <a:r>
              <a:rPr lang="en-IN" sz="1600" dirty="0">
                <a:latin typeface="Gill Sans MT (Body)"/>
              </a:rPr>
              <a:t>ENAME </a:t>
            </a:r>
            <a:r>
              <a:rPr lang="en-IN" sz="1600" dirty="0">
                <a:solidFill>
                  <a:srgbClr val="E12F2B"/>
                </a:solidFill>
                <a:latin typeface="Gill Sans MT (Body)"/>
              </a:rPr>
              <a:t>ORDER</a:t>
            </a:r>
            <a:r>
              <a:rPr lang="en-IN" sz="1600" dirty="0">
                <a:latin typeface="Gill Sans MT (Body)"/>
              </a:rPr>
              <a:t> </a:t>
            </a:r>
            <a:r>
              <a:rPr lang="en-IN" sz="1600" dirty="0">
                <a:solidFill>
                  <a:srgbClr val="E12F2B"/>
                </a:solidFill>
                <a:latin typeface="Gill Sans MT (Body)"/>
              </a:rPr>
              <a:t>BY</a:t>
            </a:r>
            <a:r>
              <a:rPr lang="en-IN" sz="1600" dirty="0">
                <a:latin typeface="Gill Sans MT (Body)"/>
              </a:rPr>
              <a:t> ENAME </a:t>
            </a:r>
            <a:r>
              <a:rPr lang="en-IN" sz="1600" dirty="0">
                <a:solidFill>
                  <a:srgbClr val="E12F2B"/>
                </a:solidFill>
                <a:latin typeface="Gill Sans MT (Body)"/>
              </a:rPr>
              <a:t>SEPARATOR</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 </a:t>
            </a:r>
            <a:r>
              <a:rPr lang="en-IN" sz="1600" dirty="0">
                <a:solidFill>
                  <a:schemeClr val="bg1">
                    <a:lumMod val="65000"/>
                  </a:schemeClr>
                </a:solidFill>
                <a:latin typeface="Gill Sans MT (Body)"/>
              </a:rPr>
              <a:t>'</a:t>
            </a:r>
            <a:r>
              <a:rPr lang="en-IN" sz="1600" dirty="0">
                <a:latin typeface="Gill Sans MT (Body)"/>
              </a:rPr>
              <a:t> </a:t>
            </a:r>
            <a:r>
              <a:rPr lang="en-IN" sz="1600" dirty="0">
                <a:solidFill>
                  <a:schemeClr val="bg1">
                    <a:lumMod val="65000"/>
                  </a:schemeClr>
                </a:solidFill>
                <a:latin typeface="Gill Sans MT (Body)"/>
              </a:rPr>
              <a:t>)</a:t>
            </a:r>
            <a:r>
              <a:rPr lang="en-IN" sz="1600" dirty="0">
                <a:latin typeface="Gill Sans MT (Body)"/>
              </a:rPr>
              <a:t> </a:t>
            </a:r>
            <a:r>
              <a:rPr lang="en-IN" sz="1600" dirty="0">
                <a:solidFill>
                  <a:srgbClr val="0077AA"/>
                </a:solidFill>
                <a:latin typeface="Gill Sans MT (Body)"/>
              </a:rPr>
              <a:t>FROM</a:t>
            </a:r>
            <a:r>
              <a:rPr lang="en-IN" sz="1600" dirty="0">
                <a:latin typeface="Gill Sans MT (Body)"/>
              </a:rPr>
              <a:t> EMP </a:t>
            </a:r>
            <a:r>
              <a:rPr lang="en-IN" sz="1600" dirty="0">
                <a:solidFill>
                  <a:srgbClr val="0077AA"/>
                </a:solidFill>
                <a:latin typeface="Gill Sans MT (Body)"/>
              </a:rPr>
              <a:t>GROUP</a:t>
            </a:r>
            <a:r>
              <a:rPr lang="en-IN" sz="1600" dirty="0">
                <a:latin typeface="Gill Sans MT (Body)"/>
              </a:rPr>
              <a:t> </a:t>
            </a:r>
            <a:r>
              <a:rPr lang="en-IN" sz="1600" dirty="0">
                <a:solidFill>
                  <a:srgbClr val="0077AA"/>
                </a:solidFill>
                <a:latin typeface="Gill Sans MT (Body)"/>
              </a:rPr>
              <a:t>BY</a:t>
            </a:r>
            <a:r>
              <a:rPr lang="en-IN" sz="1600" dirty="0">
                <a:latin typeface="Gill Sans MT (Body)"/>
              </a:rPr>
              <a:t> JOB, DEPTNO </a:t>
            </a:r>
            <a:r>
              <a:rPr lang="en-IN" sz="1600" dirty="0">
                <a:solidFill>
                  <a:srgbClr val="0077AA"/>
                </a:solidFill>
                <a:latin typeface="Gill Sans MT (Body)"/>
              </a:rPr>
              <a:t>ORDER</a:t>
            </a:r>
            <a:r>
              <a:rPr lang="en-IN" sz="1600" dirty="0">
                <a:latin typeface="Gill Sans MT (Body)"/>
              </a:rPr>
              <a:t> </a:t>
            </a:r>
            <a:r>
              <a:rPr lang="en-IN" sz="1600" dirty="0">
                <a:solidFill>
                  <a:srgbClr val="0077AA"/>
                </a:solidFill>
                <a:latin typeface="Gill Sans MT (Body)"/>
              </a:rPr>
              <a:t>BY</a:t>
            </a:r>
            <a:r>
              <a:rPr lang="en-IN" sz="1600" dirty="0">
                <a:latin typeface="Gill Sans MT (Body)"/>
              </a:rPr>
              <a:t> JOB;</a:t>
            </a:r>
          </a:p>
        </p:txBody>
      </p:sp>
    </p:spTree>
    <p:extLst>
      <p:ext uri="{BB962C8B-B14F-4D97-AF65-F5344CB8AC3E}">
        <p14:creationId xmlns:p14="http://schemas.microsoft.com/office/powerpoint/2010/main" val="78347923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SELECT …. For UPDATE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711868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for UPDATE</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30868"/>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DD4A68"/>
                </a:solidFill>
                <a:latin typeface="Arial" panose="020B0604020202020204" pitchFamily="34" charset="0"/>
                <a:ea typeface="Times New Roman" panose="02020603050405020304" pitchFamily="18" charset="0"/>
              </a:rPr>
              <a:t>for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UPDATE</a:t>
            </a:r>
            <a:r>
              <a:rPr lang="en-US" dirty="0">
                <a:solidFill>
                  <a:srgbClr val="000000"/>
                </a:solidFill>
                <a:latin typeface="Arial" panose="020B0604020202020204" pitchFamily="34" charset="0"/>
                <a:ea typeface="Times New Roman" panose="02020603050405020304" pitchFamily="18" charset="0"/>
              </a:rPr>
              <a:t>;</a:t>
            </a:r>
            <a:endParaRPr lang="en-IN" dirty="0">
              <a:solidFill>
                <a:srgbClr val="00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642910" y="1371600"/>
            <a:ext cx="8429652"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6" name="TextBox 5"/>
          <p:cNvSpPr txBox="1"/>
          <p:nvPr/>
        </p:nvSpPr>
        <p:spPr>
          <a:xfrm>
            <a:off x="142844" y="3357562"/>
            <a:ext cx="8858280" cy="830997"/>
          </a:xfrm>
          <a:prstGeom prst="rect">
            <a:avLst/>
          </a:prstGeom>
          <a:noFill/>
        </p:spPr>
        <p:txBody>
          <a:bodyPr wrap="square" rtlCol="0">
            <a:spAutoFit/>
          </a:bodyPr>
          <a:lstStyle/>
          <a:p>
            <a:r>
              <a:rPr lang="en-US" sz="2400" dirty="0">
                <a:solidFill>
                  <a:srgbClr val="008080"/>
                </a:solidFill>
              </a:rPr>
              <a:t>If the </a:t>
            </a:r>
            <a:r>
              <a:rPr lang="en-US" sz="2400" b="1" i="1" dirty="0">
                <a:solidFill>
                  <a:srgbClr val="008080"/>
                </a:solidFill>
              </a:rPr>
              <a:t>GROUP</a:t>
            </a:r>
            <a:r>
              <a:rPr lang="en-US" sz="2400" dirty="0">
                <a:solidFill>
                  <a:srgbClr val="008080"/>
                </a:solidFill>
              </a:rPr>
              <a:t> </a:t>
            </a:r>
            <a:r>
              <a:rPr lang="en-US" sz="2400" b="1" i="1" dirty="0">
                <a:solidFill>
                  <a:srgbClr val="008080"/>
                </a:solidFill>
              </a:rPr>
              <a:t>BY</a:t>
            </a:r>
            <a:r>
              <a:rPr lang="en-US" sz="2400" dirty="0">
                <a:solidFill>
                  <a:srgbClr val="008080"/>
                </a:solidFill>
              </a:rPr>
              <a:t> clause is omitted, the </a:t>
            </a:r>
            <a:r>
              <a:rPr lang="en-US" sz="2400" b="1" i="1" dirty="0">
                <a:solidFill>
                  <a:srgbClr val="008080"/>
                </a:solidFill>
              </a:rPr>
              <a:t>HAVING</a:t>
            </a:r>
            <a:r>
              <a:rPr lang="en-US" sz="2400" dirty="0">
                <a:solidFill>
                  <a:srgbClr val="008080"/>
                </a:solidFill>
              </a:rPr>
              <a:t> clause behaves like the </a:t>
            </a:r>
            <a:r>
              <a:rPr lang="en-US" sz="2400" b="1" i="1" dirty="0">
                <a:solidFill>
                  <a:srgbClr val="008080"/>
                </a:solidFill>
              </a:rPr>
              <a:t>WHERE</a:t>
            </a:r>
            <a:r>
              <a:rPr lang="en-US" sz="2400" dirty="0">
                <a:solidFill>
                  <a:srgbClr val="008080"/>
                </a:solidFill>
              </a:rPr>
              <a:t> clasue.</a:t>
            </a:r>
          </a:p>
        </p:txBody>
      </p:sp>
    </p:spTree>
    <p:extLst>
      <p:ext uri="{BB962C8B-B14F-4D97-AF65-F5344CB8AC3E}">
        <p14:creationId xmlns:p14="http://schemas.microsoft.com/office/powerpoint/2010/main" val="3592480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
        <p:nvSpPr>
          <p:cNvPr id="6" name="Rectangle 5"/>
          <p:cNvSpPr/>
          <p:nvPr/>
        </p:nvSpPr>
        <p:spPr>
          <a:xfrm>
            <a:off x="152400" y="2972699"/>
            <a:ext cx="8839200" cy="1384995"/>
          </a:xfrm>
          <a:prstGeom prst="rect">
            <a:avLst/>
          </a:prstGeom>
        </p:spPr>
        <p:txBody>
          <a:bodyPr wrap="square">
            <a:spAutoFit/>
          </a:bodyPr>
          <a:lstStyle/>
          <a:p>
            <a:pPr>
              <a:lnSpc>
                <a:spcPct val="150000"/>
              </a:lnSpc>
            </a:pPr>
            <a:r>
              <a:rPr lang="en-US" dirty="0">
                <a:solidFill>
                  <a:srgbClr val="0077AA"/>
                </a:solidFill>
                <a:latin typeface="Liberation Mono"/>
              </a:rPr>
              <a:t>SELECT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 </a:t>
            </a:r>
            <a:r>
              <a:rPr lang="en-US" sz="2400" b="1" i="1" baseline="-25000" dirty="0">
                <a:solidFill>
                  <a:srgbClr val="0077AA"/>
                </a:solidFill>
                <a:latin typeface="Liberation Mono"/>
              </a:rPr>
              <a:t>, </a:t>
            </a:r>
            <a:r>
              <a:rPr lang="en-US" b="1" i="1" dirty="0">
                <a:solidFill>
                  <a:srgbClr val="0077AA"/>
                </a:solidFill>
                <a:latin typeface="Liberation Mono"/>
              </a:rPr>
              <a:t>F</a:t>
            </a:r>
            <a:r>
              <a:rPr lang="en-US" sz="2400" b="1" i="1" baseline="-25000" dirty="0">
                <a:solidFill>
                  <a:srgbClr val="0077AA"/>
                </a:solidFill>
                <a:latin typeface="Liberation Mono"/>
              </a:rPr>
              <a:t>1</a:t>
            </a:r>
            <a:r>
              <a:rPr lang="en-US" b="1" i="1" dirty="0">
                <a:solidFill>
                  <a:srgbClr val="0077AA"/>
                </a:solidFill>
                <a:latin typeface="Liberation Mono"/>
              </a:rPr>
              <a:t>(A</a:t>
            </a:r>
            <a:r>
              <a:rPr lang="en-US" b="1" i="1" baseline="-25000" dirty="0">
                <a:solidFill>
                  <a:srgbClr val="0077AA"/>
                </a:solidFill>
                <a:latin typeface="Liberation Mono"/>
              </a:rPr>
              <a:t>1</a:t>
            </a:r>
            <a:r>
              <a:rPr lang="en-US" b="1" i="1" dirty="0">
                <a:solidFill>
                  <a:srgbClr val="0077AA"/>
                </a:solidFill>
                <a:latin typeface="Liberation Mono"/>
              </a:rPr>
              <a:t>), F</a:t>
            </a:r>
            <a:r>
              <a:rPr lang="en-US" sz="2400" b="1" i="1" baseline="-25000" dirty="0">
                <a:solidFill>
                  <a:srgbClr val="0077AA"/>
                </a:solidFill>
                <a:latin typeface="Liberation Mono"/>
              </a:rPr>
              <a:t>2</a:t>
            </a:r>
            <a:r>
              <a:rPr lang="en-US" b="1" i="1" dirty="0">
                <a:solidFill>
                  <a:srgbClr val="0077AA"/>
                </a:solidFill>
                <a:latin typeface="Liberation Mono"/>
              </a:rPr>
              <a:t>(A</a:t>
            </a:r>
            <a:r>
              <a:rPr lang="en-US" b="1" i="1" baseline="-25000" dirty="0">
                <a:solidFill>
                  <a:srgbClr val="0077AA"/>
                </a:solidFill>
                <a:latin typeface="Liberation Mono"/>
              </a:rPr>
              <a:t>2</a:t>
            </a:r>
            <a:r>
              <a:rPr lang="en-US" b="1" i="1" dirty="0">
                <a:solidFill>
                  <a:srgbClr val="0077AA"/>
                </a:solidFill>
                <a:latin typeface="Liberation Mono"/>
              </a:rPr>
              <a:t>),  . . . </a:t>
            </a:r>
            <a:r>
              <a:rPr lang="en-US" dirty="0">
                <a:solidFill>
                  <a:srgbClr val="0077AA"/>
                </a:solidFill>
                <a:latin typeface="Liberation Mono"/>
              </a:rPr>
              <a:t>  from </a:t>
            </a:r>
            <a:r>
              <a:rPr lang="en-US" b="1" i="1" dirty="0">
                <a:solidFill>
                  <a:srgbClr val="0077AA"/>
                </a:solidFill>
                <a:latin typeface="Liberation Mono"/>
              </a:rPr>
              <a:t>r</a:t>
            </a:r>
            <a:r>
              <a:rPr lang="en-US" b="1" i="1" baseline="-25000" dirty="0">
                <a:solidFill>
                  <a:srgbClr val="0077AA"/>
                </a:solidFill>
                <a:latin typeface="Liberation Mono"/>
              </a:rPr>
              <a:t>1</a:t>
            </a:r>
            <a:r>
              <a:rPr lang="en-US" b="1" i="1" dirty="0">
                <a:solidFill>
                  <a:srgbClr val="0077AA"/>
                </a:solidFill>
                <a:latin typeface="Liberation Mono"/>
              </a:rPr>
              <a:t>, r</a:t>
            </a:r>
            <a:r>
              <a:rPr lang="en-US" b="1" i="1" baseline="-25000" dirty="0">
                <a:solidFill>
                  <a:srgbClr val="0077AA"/>
                </a:solidFill>
                <a:latin typeface="Liberation Mono"/>
              </a:rPr>
              <a:t>2</a:t>
            </a:r>
            <a:r>
              <a:rPr lang="en-US" b="1" i="1" dirty="0">
                <a:solidFill>
                  <a:srgbClr val="0077AA"/>
                </a:solidFill>
                <a:latin typeface="Liberation Mono"/>
              </a:rPr>
              <a:t>, r</a:t>
            </a:r>
            <a:r>
              <a:rPr lang="en-US" b="1" i="1" baseline="-25000" dirty="0">
                <a:solidFill>
                  <a:srgbClr val="0077AA"/>
                </a:solidFill>
                <a:latin typeface="Liberation Mono"/>
              </a:rPr>
              <a:t>3</a:t>
            </a:r>
            <a:r>
              <a:rPr lang="en-US" b="1" i="1" dirty="0">
                <a:solidFill>
                  <a:srgbClr val="0077AA"/>
                </a:solidFill>
                <a:latin typeface="Liberation Mono"/>
              </a:rPr>
              <a:t>  . . . </a:t>
            </a:r>
            <a:endParaRPr lang="en-US" dirty="0">
              <a:solidFill>
                <a:srgbClr val="0077AA"/>
              </a:solidFill>
              <a:latin typeface="Liberation Mono"/>
            </a:endParaRPr>
          </a:p>
          <a:p>
            <a:pPr>
              <a:lnSpc>
                <a:spcPct val="150000"/>
              </a:lnSpc>
            </a:pPr>
            <a:r>
              <a:rPr lang="en-US" dirty="0">
                <a:solidFill>
                  <a:srgbClr val="0077AA"/>
                </a:solidFill>
                <a:latin typeface="Liberation Mono"/>
              </a:rPr>
              <a:t>    [GROUP BY {</a:t>
            </a:r>
            <a:r>
              <a:rPr lang="en-US" b="1" i="1" dirty="0">
                <a:solidFill>
                  <a:srgbClr val="0077AA"/>
                </a:solidFill>
                <a:latin typeface="Liberation Mono"/>
              </a:rPr>
              <a:t>G</a:t>
            </a:r>
            <a:r>
              <a:rPr lang="en-US" sz="2400" b="1" i="1" baseline="-25000" dirty="0">
                <a:solidFill>
                  <a:srgbClr val="0077AA"/>
                </a:solidFill>
                <a:latin typeface="Liberation Mono"/>
              </a:rPr>
              <a:t>1</a:t>
            </a:r>
            <a:r>
              <a:rPr lang="en-US" b="1" i="1" dirty="0">
                <a:solidFill>
                  <a:srgbClr val="0077AA"/>
                </a:solidFill>
                <a:latin typeface="Liberation Mono"/>
              </a:rPr>
              <a:t>, G</a:t>
            </a:r>
            <a:r>
              <a:rPr lang="en-US" sz="2400" b="1" i="1" baseline="-25000" dirty="0">
                <a:solidFill>
                  <a:srgbClr val="0077AA"/>
                </a:solidFill>
                <a:latin typeface="Liberation Mono"/>
              </a:rPr>
              <a:t>2</a:t>
            </a:r>
            <a:r>
              <a:rPr lang="en-US" b="1" i="1" dirty="0">
                <a:solidFill>
                  <a:srgbClr val="0077AA"/>
                </a:solidFill>
                <a:latin typeface="Liberation Mono"/>
              </a:rPr>
              <a:t>,  . . .</a:t>
            </a:r>
            <a:r>
              <a:rPr lang="en-US" dirty="0">
                <a:solidFill>
                  <a:srgbClr val="0077AA"/>
                </a:solidFill>
                <a:latin typeface="Liberation Mono"/>
              </a:rPr>
              <a:t> | expr | position} [ASC | DESC], ... [WITH ROLLUP]]</a:t>
            </a:r>
          </a:p>
          <a:p>
            <a:pPr>
              <a:lnSpc>
                <a:spcPct val="150000"/>
              </a:lnSpc>
            </a:pPr>
            <a:r>
              <a:rPr lang="en-US" dirty="0">
                <a:solidFill>
                  <a:srgbClr val="0077AA"/>
                </a:solidFill>
                <a:latin typeface="Liberation Mono"/>
              </a:rPr>
              <a:t>    [ HAVING having_condition ] </a:t>
            </a:r>
          </a:p>
        </p:txBody>
      </p:sp>
    </p:spTree>
    <p:extLst>
      <p:ext uri="{BB962C8B-B14F-4D97-AF65-F5344CB8AC3E}">
        <p14:creationId xmlns:p14="http://schemas.microsoft.com/office/powerpoint/2010/main" val="1407343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1406" y="285728"/>
            <a:ext cx="8858312" cy="1631216"/>
          </a:xfrm>
          <a:prstGeom prst="rect">
            <a:avLst/>
          </a:prstGeom>
        </p:spPr>
        <p:txBody>
          <a:bodyPr wrap="square">
            <a:spAutoFit/>
          </a:bodyPr>
          <a:lstStyle/>
          <a:p>
            <a:pPr algn="just"/>
            <a:r>
              <a:rPr lang="en-US" sz="2000" dirty="0">
                <a:solidFill>
                  <a:srgbClr val="006C86"/>
                </a:solidFill>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condition, unless it is in a subquery contained in a HAVING clause, whereas, aggregate functions can be used in HAVING clause.</a:t>
            </a:r>
          </a:p>
        </p:txBody>
      </p:sp>
      <p:sp>
        <p:nvSpPr>
          <p:cNvPr id="4" name="Rectangle 3"/>
          <p:cNvSpPr/>
          <p:nvPr/>
        </p:nvSpPr>
        <p:spPr>
          <a:xfrm>
            <a:off x="214282" y="3786190"/>
            <a:ext cx="8786874" cy="830997"/>
          </a:xfrm>
          <a:prstGeom prst="rect">
            <a:avLst/>
          </a:prstGeom>
        </p:spPr>
        <p:txBody>
          <a:bodyPr wrap="square">
            <a:spAutoFit/>
          </a:bodyPr>
          <a:lstStyle/>
          <a:p>
            <a:r>
              <a:rPr lang="en-US" sz="2400" dirty="0">
                <a:solidFill>
                  <a:srgbClr val="C74C49"/>
                </a:solidFill>
                <a:latin typeface="Arial" pitchFamily="34" charset="0"/>
                <a:cs typeface="Arial" pitchFamily="34" charset="0"/>
              </a:rPr>
              <a:t>The </a:t>
            </a:r>
            <a:r>
              <a:rPr lang="en-US" sz="2400" i="1" dirty="0">
                <a:solidFill>
                  <a:srgbClr val="C74C49"/>
                </a:solidFill>
                <a:latin typeface="Arial" pitchFamily="34" charset="0"/>
                <a:cs typeface="Arial" pitchFamily="34" charset="0"/>
              </a:rPr>
              <a:t>Where</a:t>
            </a:r>
            <a:r>
              <a:rPr lang="en-US" sz="2400" dirty="0">
                <a:solidFill>
                  <a:srgbClr val="C74C49"/>
                </a:solidFill>
                <a:latin typeface="Arial" pitchFamily="34" charset="0"/>
                <a:cs typeface="Arial" pitchFamily="34" charset="0"/>
              </a:rPr>
              <a:t> clause acts as a pre filter where as </a:t>
            </a:r>
            <a:r>
              <a:rPr lang="en-US" sz="2400" i="1" dirty="0">
                <a:solidFill>
                  <a:srgbClr val="C74C49"/>
                </a:solidFill>
                <a:latin typeface="Arial" pitchFamily="34" charset="0"/>
                <a:cs typeface="Arial" pitchFamily="34" charset="0"/>
              </a:rPr>
              <a:t>Having clause acts</a:t>
            </a:r>
            <a:r>
              <a:rPr lang="en-US" sz="2400" dirty="0">
                <a:solidFill>
                  <a:srgbClr val="C74C49"/>
                </a:solidFill>
                <a:latin typeface="Arial" pitchFamily="34" charset="0"/>
                <a:cs typeface="Arial" pitchFamily="34" charset="0"/>
              </a:rPr>
              <a:t> as a post filter.</a:t>
            </a:r>
          </a:p>
        </p:txBody>
      </p:sp>
    </p:spTree>
    <p:extLst>
      <p:ext uri="{BB962C8B-B14F-4D97-AF65-F5344CB8AC3E}">
        <p14:creationId xmlns:p14="http://schemas.microsoft.com/office/powerpoint/2010/main" val="426566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8" y="43069"/>
            <a:ext cx="4531672" cy="30525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625278"/>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615878"/>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377878"/>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146295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707886"/>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1" i="1" baseline="-25000" dirty="0">
                <a:solidFill>
                  <a:srgbClr val="0077AA"/>
                </a:solidFill>
                <a:latin typeface="Liberation Mono"/>
              </a:rPr>
              <a:t>1</a:t>
            </a:r>
            <a:r>
              <a:rPr lang="en-US" sz="2000" b="1" i="1" dirty="0">
                <a:solidFill>
                  <a:srgbClr val="0077AA"/>
                </a:solidFill>
                <a:latin typeface="Liberation Mono"/>
              </a:rPr>
              <a:t>, A</a:t>
            </a:r>
            <a:r>
              <a:rPr lang="en-US" sz="2000" b="1" i="1" baseline="-25000" dirty="0">
                <a:solidFill>
                  <a:srgbClr val="0077AA"/>
                </a:solidFill>
                <a:latin typeface="Liberation Mono"/>
              </a:rPr>
              <a:t>2</a:t>
            </a:r>
            <a:r>
              <a:rPr lang="en-US" sz="2000" b="1" i="1" dirty="0">
                <a:solidFill>
                  <a:srgbClr val="0077AA"/>
                </a:solidFill>
                <a:latin typeface="Liberation Mono"/>
              </a:rPr>
              <a:t>, A</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from </a:t>
            </a:r>
            <a:r>
              <a:rPr lang="en-US" sz="2000" b="1" i="1" dirty="0">
                <a:solidFill>
                  <a:srgbClr val="0077AA"/>
                </a:solidFill>
                <a:latin typeface="Liberation Mono"/>
              </a:rPr>
              <a:t>r</a:t>
            </a:r>
            <a:r>
              <a:rPr lang="en-US" sz="2000" b="1" i="1" baseline="-25000" dirty="0">
                <a:solidFill>
                  <a:srgbClr val="0077AA"/>
                </a:solidFill>
                <a:latin typeface="Liberation Mono"/>
              </a:rPr>
              <a:t>1</a:t>
            </a:r>
            <a:r>
              <a:rPr lang="en-US" sz="2000" b="1" i="1" dirty="0">
                <a:solidFill>
                  <a:srgbClr val="0077AA"/>
                </a:solidFill>
                <a:latin typeface="Liberation Mono"/>
              </a:rPr>
              <a:t>, r</a:t>
            </a:r>
            <a:r>
              <a:rPr lang="en-US" sz="2000" b="1" i="1" baseline="-25000" dirty="0">
                <a:solidFill>
                  <a:srgbClr val="0077AA"/>
                </a:solidFill>
                <a:latin typeface="Liberation Mono"/>
              </a:rPr>
              <a:t>2</a:t>
            </a:r>
            <a:r>
              <a:rPr lang="en-US" sz="2000" b="1" i="1" dirty="0">
                <a:solidFill>
                  <a:srgbClr val="0077AA"/>
                </a:solidFill>
                <a:latin typeface="Liberation Mono"/>
              </a:rPr>
              <a:t>, r</a:t>
            </a:r>
            <a:r>
              <a:rPr lang="en-US" sz="2000" b="1" i="1" baseline="-25000" dirty="0">
                <a:solidFill>
                  <a:srgbClr val="0077AA"/>
                </a:solidFill>
                <a:latin typeface="Liberation Mono"/>
              </a:rPr>
              <a:t>3</a:t>
            </a:r>
            <a:r>
              <a:rPr lang="en-US" sz="2000" b="1" i="1" dirty="0">
                <a:solidFill>
                  <a:srgbClr val="0077AA"/>
                </a:solidFill>
                <a:latin typeface="Liberation Mono"/>
              </a:rPr>
              <a:t>  . . .  </a:t>
            </a:r>
            <a:r>
              <a:rPr lang="en-US" sz="2000" dirty="0">
                <a:solidFill>
                  <a:srgbClr val="0077AA"/>
                </a:solidFill>
                <a:latin typeface="Liberation Mono"/>
              </a:rPr>
              <a:t>[LIMIT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3118649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6033742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window function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95276" y="1428736"/>
            <a:ext cx="8563004" cy="3416320"/>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 user variable name can contain other characters if you quote it as a string or identifier (for example,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 or @`my-</a:t>
            </a:r>
            <a:r>
              <a:rPr lang="en-IN" dirty="0" err="1">
                <a:solidFill>
                  <a:srgbClr val="0070C0"/>
                </a:solidFill>
                <a:latin typeface="Liberation Mono"/>
                <a:cs typeface="Arial" panose="020B0604020202020204" pitchFamily="34" charset="0"/>
              </a:rPr>
              <a:t>var</a:t>
            </a:r>
            <a:r>
              <a:rPr lang="en-IN" dirty="0">
                <a:solidFill>
                  <a:srgbClr val="0070C0"/>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914400" y="3276600"/>
            <a:ext cx="1219200" cy="2975429"/>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14282" y="3714752"/>
            <a:ext cx="8786874" cy="646331"/>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a:t>
                      </a:r>
                      <a:r>
                        <a:rPr kumimoji="0" lang="en-US" sz="1800" kern="1200" dirty="0" err="1">
                          <a:solidFill>
                            <a:schemeClr val="tx1"/>
                          </a:solidFill>
                          <a:latin typeface="Arial" pitchFamily="34" charset="0"/>
                          <a:ea typeface="+mn-ea"/>
                          <a:cs typeface="Arial" pitchFamily="34" charset="0"/>
                        </a:rPr>
                        <a:t>mysql</a:t>
                      </a:r>
                      <a:r>
                        <a:rPr kumimoji="0" lang="en-US" sz="18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Questions?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0136766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52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Prepared SQL Statement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152400" y="1320225"/>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52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52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3958"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52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52400"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0402828"/>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6761492"/>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213176" cy="1754326"/>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a:p>
            <a:pPr>
              <a:lnSpc>
                <a:spcPct val="150000"/>
              </a:lnSpc>
            </a:pPr>
            <a:r>
              <a:rPr lang="en-US" sz="2400" dirty="0">
                <a:solidFill>
                  <a:srgbClr val="298AE5"/>
                </a:solidFill>
                <a:latin typeface="Gill Sans MT (Body)"/>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7830134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897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cstate="print"/>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2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36165418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34751070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847755"/>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 </a:t>
            </a:r>
            <a:r>
              <a:rPr lang="en-IN" sz="2200" dirty="0">
                <a:solidFill>
                  <a:srgbClr val="00B050"/>
                </a:solidFill>
                <a:latin typeface="Arial" panose="020B0604020202020204" pitchFamily="34" charset="0"/>
                <a:cs typeface="Arial" panose="020B0604020202020204" pitchFamily="34" charset="0"/>
              </a:rPr>
              <a:t>(to give in selection-list)</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a:t>
            </a:r>
            <a:r>
              <a:rPr lang="en-IN" sz="2200" dirty="0">
                <a:solidFill>
                  <a:srgbClr val="00B050"/>
                </a:solidFill>
                <a:latin typeface="Arial" panose="020B0604020202020204" pitchFamily="34" charset="0"/>
                <a:cs typeface="Arial" panose="020B0604020202020204" pitchFamily="34" charset="0"/>
              </a:rPr>
              <a:t> (to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a:t>
            </a:r>
            <a:r>
              <a:rPr lang="en-IN" sz="2200" dirty="0">
                <a:solidFill>
                  <a:srgbClr val="00B050"/>
                </a:solidFill>
                <a:latin typeface="Arial" panose="020B0604020202020204" pitchFamily="34" charset="0"/>
                <a:cs typeface="Arial" panose="020B0604020202020204" pitchFamily="34" charset="0"/>
              </a:rPr>
              <a:t>(to give in FROM clause)</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rgbClr val="00B050"/>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198604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558941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21286054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1484762836"/>
              </p:ext>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65679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52400" y="4284069"/>
            <a:ext cx="3785733" cy="16595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40493270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601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08" y="3275800"/>
            <a:ext cx="4438800" cy="2481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3094" y="3225171"/>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106452" y="5271107"/>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a:t>
            </a:r>
            <a:r>
              <a:rPr lang="en-IN" dirty="0" err="1"/>
              <a:t>deptno</a:t>
            </a:r>
            <a:r>
              <a:rPr lang="en-IN" dirty="0"/>
              <a:t>;</a:t>
            </a:r>
          </a:p>
        </p:txBody>
      </p:sp>
    </p:spTree>
    <p:extLst>
      <p:ext uri="{BB962C8B-B14F-4D97-AF65-F5344CB8AC3E}">
        <p14:creationId xmlns:p14="http://schemas.microsoft.com/office/powerpoint/2010/main" val="34890793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214414" y="3283865"/>
            <a:ext cx="6858048" cy="1631216"/>
          </a:xfrm>
          <a:prstGeom prst="rect">
            <a:avLst/>
          </a:prstGeom>
        </p:spPr>
        <p:txBody>
          <a:bodyPr wrap="square">
            <a:spAutoFit/>
          </a:bodyPr>
          <a:lstStyle/>
          <a:p>
            <a:r>
              <a:rPr lang="en-US" sz="2000" b="1" dirty="0">
                <a:solidFill>
                  <a:schemeClr val="bg2">
                    <a:lumMod val="50000"/>
                  </a:schemeClr>
                </a:solidFill>
              </a:rPr>
              <a:t>Cartesian/Product means</a:t>
            </a:r>
            <a:r>
              <a:rPr lang="en-US" sz="2000" dirty="0">
                <a:solidFill>
                  <a:schemeClr val="bg2">
                    <a:lumMod val="50000"/>
                  </a:schemeClr>
                </a:solidFill>
              </a:rPr>
              <a:t> Number of Rows present in Table 1 Multiplied by Number of Rows present in Table 2. </a:t>
            </a:r>
          </a:p>
          <a:p>
            <a:endParaRPr lang="en-US" sz="2000" dirty="0">
              <a:solidFill>
                <a:schemeClr val="bg2">
                  <a:lumMod val="50000"/>
                </a:schemeClr>
              </a:solidFill>
            </a:endParaRPr>
          </a:p>
          <a:p>
            <a:r>
              <a:rPr lang="en-US" sz="2000" dirty="0">
                <a:solidFill>
                  <a:srgbClr val="E01E1E"/>
                </a:solidFill>
              </a:rPr>
              <a:t>TIP</a:t>
            </a:r>
            <a:r>
              <a:rPr lang="en-US" sz="2000" dirty="0">
                <a:solidFill>
                  <a:schemeClr val="bg2">
                    <a:lumMod val="50000"/>
                  </a:schemeClr>
                </a:solidFill>
              </a:rPr>
              <a:t>: </a:t>
            </a:r>
            <a:r>
              <a:rPr lang="en-US" sz="2000" b="1" dirty="0">
                <a:solidFill>
                  <a:schemeClr val="bg2">
                    <a:lumMod val="50000"/>
                  </a:schemeClr>
                </a:solidFill>
              </a:rPr>
              <a:t>Cross Join in MySQL</a:t>
            </a:r>
            <a:r>
              <a:rPr lang="en-US" sz="2000" dirty="0">
                <a:solidFill>
                  <a:schemeClr val="bg2">
                    <a:lumMod val="50000"/>
                  </a:schemeClr>
                </a:solidFill>
              </a:rPr>
              <a:t> does not require any common column to </a:t>
            </a:r>
            <a:r>
              <a:rPr lang="en-US" sz="2000" b="1" dirty="0">
                <a:solidFill>
                  <a:schemeClr val="bg2">
                    <a:lumMod val="50000"/>
                  </a:schemeClr>
                </a:solidFill>
              </a:rPr>
              <a:t>join</a:t>
            </a:r>
            <a:r>
              <a:rPr lang="en-US" sz="2000" dirty="0">
                <a:solidFill>
                  <a:schemeClr val="bg2">
                    <a:lumMod val="50000"/>
                  </a:schemeClr>
                </a:solidFill>
              </a:rPr>
              <a:t> two table.</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cstate="print"/>
          <a:stretch>
            <a:fillRect/>
          </a:stretch>
        </p:blipFill>
        <p:spPr>
          <a:xfrm>
            <a:off x="10886" y="2586964"/>
            <a:ext cx="9133114" cy="1980000"/>
          </a:xfrm>
          <a:prstGeom prst="rect">
            <a:avLst/>
          </a:prstGeom>
        </p:spPr>
      </p:pic>
      <p:grpSp>
        <p:nvGrpSpPr>
          <p:cNvPr id="11" name="Group 10">
            <a:extLst>
              <a:ext uri="{FF2B5EF4-FFF2-40B4-BE49-F238E27FC236}">
                <a16:creationId xmlns:a16="http://schemas.microsoft.com/office/drawing/2014/main" id="{220CD0C7-B23C-4439-B007-AD8E85451681}"/>
              </a:ext>
            </a:extLst>
          </p:cNvPr>
          <p:cNvGrpSpPr/>
          <p:nvPr/>
        </p:nvGrpSpPr>
        <p:grpSpPr>
          <a:xfrm>
            <a:off x="152400" y="4653136"/>
            <a:ext cx="8812088" cy="1661993"/>
            <a:chOff x="152400" y="4653136"/>
            <a:chExt cx="8991600" cy="1661993"/>
          </a:xfrm>
        </p:grpSpPr>
        <p:sp>
          <p:nvSpPr>
            <p:cNvPr id="8" name="Rectangle 7">
              <a:extLst>
                <a:ext uri="{FF2B5EF4-FFF2-40B4-BE49-F238E27FC236}">
                  <a16:creationId xmlns:a16="http://schemas.microsoft.com/office/drawing/2014/main" id="{7D36E615-767F-4ACD-9EF9-386821D4EB62}"/>
                </a:ext>
              </a:extLst>
            </p:cNvPr>
            <p:cNvSpPr/>
            <p:nvPr/>
          </p:nvSpPr>
          <p:spPr>
            <a:xfrm>
              <a:off x="152400" y="4653136"/>
              <a:ext cx="8991600" cy="1661993"/>
            </a:xfrm>
            <a:prstGeom prst="rect">
              <a:avLst/>
            </a:prstGeom>
          </p:spPr>
          <p:txBody>
            <a:bodyPr wrap="square">
              <a:spAutoFit/>
            </a:bodyPr>
            <a:lstStyle/>
            <a:p>
              <a:r>
                <a:rPr lang="en-US" sz="2000" dirty="0">
                  <a:solidFill>
                    <a:schemeClr val="accent6">
                      <a:lumMod val="50000"/>
                    </a:schemeClr>
                  </a:solidFill>
                  <a:latin typeface="Liberation Mono"/>
                </a:rPr>
                <a:t>SET A = {1, 2, 3} ,  SET B = {a, b, c, d}</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x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(1,b), (1,c), (2,a), (2,b), (2,c), (3,a), (3,b), (3,c)}</a:t>
              </a:r>
            </a:p>
            <a:p>
              <a:endParaRPr lang="en-US" sz="2200" dirty="0">
                <a:solidFill>
                  <a:schemeClr val="accent6">
                    <a:lumMod val="50000"/>
                  </a:schemeClr>
                </a:solidFill>
                <a:latin typeface="Liberation Mono"/>
              </a:endParaRPr>
            </a:p>
          </p:txBody>
        </p:sp>
        <p:cxnSp>
          <p:nvCxnSpPr>
            <p:cNvPr id="9" name="Straight Connector 8">
              <a:extLst>
                <a:ext uri="{FF2B5EF4-FFF2-40B4-BE49-F238E27FC236}">
                  <a16:creationId xmlns:a16="http://schemas.microsoft.com/office/drawing/2014/main" id="{819849C2-EFF6-40D0-88E5-905BA1FE4524}"/>
                </a:ext>
              </a:extLst>
            </p:cNvPr>
            <p:cNvCxnSpPr>
              <a:cxnSpLocks/>
            </p:cNvCxnSpPr>
            <p:nvPr/>
          </p:nvCxnSpPr>
          <p:spPr>
            <a:xfrm>
              <a:off x="841338" y="6023913"/>
              <a:ext cx="172819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CD6E31-9F81-4B3D-9B37-9816E163894B}"/>
                </a:ext>
              </a:extLst>
            </p:cNvPr>
            <p:cNvCxnSpPr>
              <a:cxnSpLocks/>
            </p:cNvCxnSpPr>
            <p:nvPr/>
          </p:nvCxnSpPr>
          <p:spPr>
            <a:xfrm>
              <a:off x="2751685" y="6021288"/>
              <a:ext cx="1728192" cy="0"/>
            </a:xfrm>
            <a:prstGeom prst="line">
              <a:avLst/>
            </a:prstGeom>
            <a:ln w="28575">
              <a:solidFill>
                <a:srgbClr val="7EEEE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FB2E4-3CA7-452D-8267-4754D5242AFC}"/>
                </a:ext>
              </a:extLst>
            </p:cNvPr>
            <p:cNvCxnSpPr>
              <a:cxnSpLocks/>
            </p:cNvCxnSpPr>
            <p:nvPr/>
          </p:nvCxnSpPr>
          <p:spPr>
            <a:xfrm>
              <a:off x="4808982" y="6021288"/>
              <a:ext cx="1728192"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30621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6200" y="3124200"/>
            <a:ext cx="4145478" cy="3185114"/>
          </a:xfrm>
          <a:prstGeom prst="rect">
            <a:avLst/>
          </a:prstGeom>
        </p:spPr>
      </p:pic>
      <p:pic>
        <p:nvPicPr>
          <p:cNvPr id="14" name="Picture 13"/>
          <p:cNvPicPr>
            <a:picLocks noChangeAspect="1"/>
          </p:cNvPicPr>
          <p:nvPr/>
        </p:nvPicPr>
        <p:blipFill>
          <a:blip r:embed="rId3" cstate="print"/>
          <a:stretch>
            <a:fillRect/>
          </a:stretch>
        </p:blipFill>
        <p:spPr>
          <a:xfrm>
            <a:off x="4724400" y="3098892"/>
            <a:ext cx="3962400" cy="3321424"/>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cstate="print"/>
          <a:stretch>
            <a:fillRect/>
          </a:stretch>
        </p:blipFill>
        <p:spPr>
          <a:xfrm>
            <a:off x="209684" y="1600200"/>
            <a:ext cx="6619504" cy="1759395"/>
          </a:xfrm>
          <a:prstGeom prst="rect">
            <a:avLst/>
          </a:prstGeom>
        </p:spPr>
      </p:pic>
      <p:sp>
        <p:nvSpPr>
          <p:cNvPr id="2" name="Rectangle 1"/>
          <p:cNvSpPr/>
          <p:nvPr/>
        </p:nvSpPr>
        <p:spPr>
          <a:xfrm>
            <a:off x="209684" y="3505200"/>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224527" y="3954128"/>
            <a:ext cx="3356873" cy="2675271"/>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16923"/>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67000"/>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11" name="Picture 10"/>
          <p:cNvPicPr>
            <a:picLocks noChangeAspect="1"/>
          </p:cNvPicPr>
          <p:nvPr/>
        </p:nvPicPr>
        <p:blipFill>
          <a:blip r:embed="rId2" cstate="print"/>
          <a:stretch>
            <a:fillRect/>
          </a:stretch>
        </p:blipFill>
        <p:spPr>
          <a:xfrm>
            <a:off x="181098" y="3124200"/>
            <a:ext cx="3705102" cy="3598862"/>
          </a:xfrm>
          <a:prstGeom prst="rect">
            <a:avLst/>
          </a:prstGeom>
        </p:spPr>
      </p:pic>
    </p:spTree>
    <p:extLst>
      <p:ext uri="{BB962C8B-B14F-4D97-AF65-F5344CB8AC3E}">
        <p14:creationId xmlns:p14="http://schemas.microsoft.com/office/powerpoint/2010/main" val="32471803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214282" y="3283865"/>
            <a:ext cx="8786874" cy="1631216"/>
          </a:xfrm>
          <a:prstGeom prst="rect">
            <a:avLst/>
          </a:prstGeom>
        </p:spPr>
        <p:txBody>
          <a:bodyPr wrap="square">
            <a:spAutoFit/>
          </a:bodyPr>
          <a:lstStyle/>
          <a:p>
            <a:r>
              <a:rPr lang="en-US" sz="2000" dirty="0">
                <a:solidFill>
                  <a:schemeClr val="bg2">
                    <a:lumMod val="50000"/>
                  </a:schemeClr>
                </a:solidFill>
              </a:rPr>
              <a:t>An </a:t>
            </a:r>
            <a:r>
              <a:rPr lang="en-US" sz="2000" b="1" dirty="0">
                <a:solidFill>
                  <a:schemeClr val="bg2">
                    <a:lumMod val="50000"/>
                  </a:schemeClr>
                </a:solidFill>
              </a:rPr>
              <a:t>equijoin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with a </a:t>
            </a:r>
            <a:r>
              <a:rPr lang="en-US" sz="2000" b="1" dirty="0">
                <a:solidFill>
                  <a:schemeClr val="bg2">
                    <a:lumMod val="50000"/>
                  </a:schemeClr>
                </a:solidFill>
              </a:rPr>
              <a:t>join</a:t>
            </a:r>
            <a:r>
              <a:rPr lang="en-US" sz="2000" dirty="0">
                <a:solidFill>
                  <a:schemeClr val="bg2">
                    <a:lumMod val="50000"/>
                  </a:schemeClr>
                </a:solidFill>
              </a:rPr>
              <a:t> condition containing an equality operator. An </a:t>
            </a:r>
            <a:r>
              <a:rPr lang="en-US" sz="2000" b="1" dirty="0">
                <a:solidFill>
                  <a:schemeClr val="bg2">
                    <a:lumMod val="50000"/>
                  </a:schemeClr>
                </a:solidFill>
              </a:rPr>
              <a:t>equijoin</a:t>
            </a:r>
            <a:r>
              <a:rPr lang="en-US" sz="2000" dirty="0">
                <a:solidFill>
                  <a:schemeClr val="bg2">
                    <a:lumMod val="50000"/>
                  </a:schemeClr>
                </a:solidFill>
              </a:rPr>
              <a:t> returns only the rows that have equivalent values for the specified columns. An inner </a:t>
            </a:r>
            <a:r>
              <a:rPr lang="en-US" sz="2000" b="1" dirty="0">
                <a:solidFill>
                  <a:schemeClr val="bg2">
                    <a:lumMod val="50000"/>
                  </a:schemeClr>
                </a:solidFill>
              </a:rPr>
              <a:t>join</a:t>
            </a:r>
            <a:r>
              <a:rPr lang="en-US" sz="2000" dirty="0">
                <a:solidFill>
                  <a:schemeClr val="bg2">
                    <a:lumMod val="50000"/>
                  </a:schemeClr>
                </a:solidFill>
              </a:rPr>
              <a:t> is a </a:t>
            </a:r>
            <a:r>
              <a:rPr lang="en-US" sz="2000" b="1" dirty="0">
                <a:solidFill>
                  <a:schemeClr val="bg2">
                    <a:lumMod val="50000"/>
                  </a:schemeClr>
                </a:solidFill>
              </a:rPr>
              <a:t>join</a:t>
            </a:r>
            <a:r>
              <a:rPr lang="en-US" sz="2000" dirty="0">
                <a:solidFill>
                  <a:schemeClr val="bg2">
                    <a:lumMod val="50000"/>
                  </a:schemeClr>
                </a:solidFill>
              </a:rPr>
              <a:t> of two or more tables that returns only those rows (compared using a comparison operator) that satisfy the </a:t>
            </a:r>
            <a:r>
              <a:rPr lang="en-US" sz="2000" b="1" dirty="0">
                <a:solidFill>
                  <a:schemeClr val="bg2">
                    <a:lumMod val="50000"/>
                  </a:schemeClr>
                </a:solidFill>
              </a:rPr>
              <a:t>join</a:t>
            </a:r>
            <a:r>
              <a:rPr lang="en-US" sz="2000" dirty="0">
                <a:solidFill>
                  <a:schemeClr val="bg2">
                    <a:lumMod val="50000"/>
                  </a:schemeClr>
                </a:solidFill>
              </a:rPr>
              <a:t> condition.</a:t>
            </a:r>
            <a:endParaRPr lang="en-US" sz="2000" dirty="0">
              <a:solidFill>
                <a:schemeClr val="bg2">
                  <a:lumMod val="50000"/>
                </a:schemeClr>
              </a:solidFill>
              <a:latin typeface="Arial" pitchFamily="34" charset="0"/>
              <a:cs typeface="Arial" pitchFamily="34"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cstate="print"/>
          <a:stretch>
            <a:fillRect/>
          </a:stretch>
        </p:blipFill>
        <p:spPr>
          <a:xfrm>
            <a:off x="0" y="2852936"/>
            <a:ext cx="9144000" cy="1981200"/>
          </a:xfrm>
          <a:prstGeom prst="rect">
            <a:avLst/>
          </a:prstGeom>
        </p:spPr>
      </p:pic>
      <p:sp>
        <p:nvSpPr>
          <p:cNvPr id="6" name="Rectangle 5">
            <a:extLst>
              <a:ext uri="{FF2B5EF4-FFF2-40B4-BE49-F238E27FC236}">
                <a16:creationId xmlns:a16="http://schemas.microsoft.com/office/drawing/2014/main" id="{6BCA0FBA-60A5-49B6-ABB3-28BFC9BAEC9C}"/>
              </a:ext>
            </a:extLst>
          </p:cNvPr>
          <p:cNvSpPr/>
          <p:nvPr/>
        </p:nvSpPr>
        <p:spPr>
          <a:xfrm>
            <a:off x="152400" y="4797152"/>
            <a:ext cx="8991600" cy="1323439"/>
          </a:xfrm>
          <a:prstGeom prst="rect">
            <a:avLst/>
          </a:prstGeom>
        </p:spPr>
        <p:txBody>
          <a:bodyPr wrap="square">
            <a:spAutoFit/>
          </a:bodyPr>
          <a:lstStyle/>
          <a:p>
            <a:r>
              <a:rPr lang="en-US" sz="2000" dirty="0">
                <a:solidFill>
                  <a:schemeClr val="accent6">
                    <a:lumMod val="50000"/>
                  </a:schemeClr>
                </a:solidFill>
                <a:latin typeface="Liberation Mono"/>
              </a:rPr>
              <a:t>SET A = {1, 2, 3, 4},  SET B = {(1,a), (2,b), (1,c), (3,d), (2,e), (1,f)}</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A = B </a:t>
            </a:r>
          </a:p>
          <a:p>
            <a:endParaRPr lang="en-US" sz="800" dirty="0">
              <a:solidFill>
                <a:schemeClr val="accent6">
                  <a:lumMod val="50000"/>
                </a:schemeClr>
              </a:solidFill>
              <a:latin typeface="Liberation Mono"/>
            </a:endParaRPr>
          </a:p>
          <a:p>
            <a:r>
              <a:rPr lang="en-US" sz="2200" dirty="0">
                <a:solidFill>
                  <a:schemeClr val="accent6">
                    <a:lumMod val="50000"/>
                  </a:schemeClr>
                </a:solidFill>
                <a:latin typeface="Liberation Mono"/>
              </a:rPr>
              <a:t>R = {(1,a), (2, b), (1,c), (3,d), (2,e), (1,f)}</a:t>
            </a:r>
          </a:p>
        </p:txBody>
      </p:sp>
    </p:spTree>
    <p:extLst>
      <p:ext uri="{BB962C8B-B14F-4D97-AF65-F5344CB8AC3E}">
        <p14:creationId xmlns:p14="http://schemas.microsoft.com/office/powerpoint/2010/main" val="16692315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cstate="print"/>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cstate="print"/>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cstate="print"/>
          <a:stretch>
            <a:fillRect/>
          </a:stretch>
        </p:blipFill>
        <p:spPr>
          <a:xfrm>
            <a:off x="1" y="3142833"/>
            <a:ext cx="9144000" cy="2114967"/>
          </a:xfrm>
          <a:prstGeom prst="rect">
            <a:avLst/>
          </a:prstGeom>
        </p:spPr>
      </p:pic>
      <p:sp>
        <p:nvSpPr>
          <p:cNvPr id="9" name="Rectangle 8"/>
          <p:cNvSpPr/>
          <p:nvPr/>
        </p:nvSpPr>
        <p:spPr>
          <a:xfrm>
            <a:off x="-32" y="6098465"/>
            <a:ext cx="6500858"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1406" y="171448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cstate="print"/>
          <a:stretch>
            <a:fillRect/>
          </a:stretch>
        </p:blipFill>
        <p:spPr>
          <a:xfrm>
            <a:off x="65039" y="2903564"/>
            <a:ext cx="8970104" cy="2133600"/>
          </a:xfrm>
          <a:prstGeom prst="rect">
            <a:avLst/>
          </a:prstGeom>
        </p:spPr>
      </p:pic>
      <p:pic>
        <p:nvPicPr>
          <p:cNvPr id="28" name="Picture 27"/>
          <p:cNvPicPr>
            <a:picLocks noChangeAspect="1"/>
          </p:cNvPicPr>
          <p:nvPr/>
        </p:nvPicPr>
        <p:blipFill>
          <a:blip r:embed="rId4" cstate="print"/>
          <a:stretch>
            <a:fillRect/>
          </a:stretch>
        </p:blipFill>
        <p:spPr>
          <a:xfrm>
            <a:off x="76200" y="5018114"/>
            <a:ext cx="9000000" cy="1697034"/>
          </a:xfrm>
          <a:prstGeom prst="rect">
            <a:avLst/>
          </a:prstGeom>
        </p:spPr>
      </p:pic>
      <p:sp>
        <p:nvSpPr>
          <p:cNvPr id="13" name="Rectangle 12"/>
          <p:cNvSpPr/>
          <p:nvPr/>
        </p:nvSpPr>
        <p:spPr>
          <a:xfrm>
            <a:off x="-32" y="6000768"/>
            <a:ext cx="6429420"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606615"/>
            <a:ext cx="8991600" cy="21185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right or left outer join.</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1416196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18" name="Picture 17">
            <a:extLst>
              <a:ext uri="{FF2B5EF4-FFF2-40B4-BE49-F238E27FC236}">
                <a16:creationId xmlns:a16="http://schemas.microsoft.com/office/drawing/2014/main" id="{06587129-F6DA-4640-A158-F5D95F3C1350}"/>
              </a:ext>
            </a:extLst>
          </p:cNvPr>
          <p:cNvPicPr>
            <a:picLocks noChangeAspect="1"/>
          </p:cNvPicPr>
          <p:nvPr/>
        </p:nvPicPr>
        <p:blipFill>
          <a:blip r:embed="rId3" cstate="print"/>
          <a:stretch>
            <a:fillRect/>
          </a:stretch>
        </p:blipFill>
        <p:spPr>
          <a:xfrm>
            <a:off x="23502" y="4763911"/>
            <a:ext cx="9105900" cy="1695450"/>
          </a:xfrm>
          <a:prstGeom prst="rect">
            <a:avLst/>
          </a:prstGeom>
        </p:spPr>
      </p:pic>
    </p:spTree>
    <p:extLst>
      <p:ext uri="{BB962C8B-B14F-4D97-AF65-F5344CB8AC3E}">
        <p14:creationId xmlns:p14="http://schemas.microsoft.com/office/powerpoint/2010/main" val="13878794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cstate="print"/>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3" cstate="print"/>
          <a:stretch>
            <a:fillRect/>
          </a:stretch>
        </p:blipFill>
        <p:spPr>
          <a:xfrm>
            <a:off x="0" y="2996952"/>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Tree>
    <p:extLst>
      <p:ext uri="{BB962C8B-B14F-4D97-AF65-F5344CB8AC3E}">
        <p14:creationId xmlns:p14="http://schemas.microsoft.com/office/powerpoint/2010/main" val="1533210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Tree>
    <p:extLst>
      <p:ext uri="{BB962C8B-B14F-4D97-AF65-F5344CB8AC3E}">
        <p14:creationId xmlns:p14="http://schemas.microsoft.com/office/powerpoint/2010/main" val="36483063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4725144"/>
            <a:ext cx="9067800" cy="1714500"/>
          </a:xfrm>
          <a:prstGeom prst="rect">
            <a:avLst/>
          </a:prstGeom>
        </p:spPr>
      </p:pic>
    </p:spTree>
    <p:extLst>
      <p:ext uri="{BB962C8B-B14F-4D97-AF65-F5344CB8AC3E}">
        <p14:creationId xmlns:p14="http://schemas.microsoft.com/office/powerpoint/2010/main" val="9781476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3" cstate="print"/>
          <a:stretch>
            <a:fillRect/>
          </a:stretch>
        </p:blipFill>
        <p:spPr>
          <a:xfrm>
            <a:off x="38100" y="2938636"/>
            <a:ext cx="9067800" cy="1714500"/>
          </a:xfrm>
          <a:prstGeom prst="rect">
            <a:avLst/>
          </a:prstGeom>
        </p:spPr>
      </p:pic>
      <p:sp>
        <p:nvSpPr>
          <p:cNvPr id="7" name="Rectangle 6">
            <a:extLst>
              <a:ext uri="{FF2B5EF4-FFF2-40B4-BE49-F238E27FC236}">
                <a16:creationId xmlns:a16="http://schemas.microsoft.com/office/drawing/2014/main" id="{13858F2E-AF9D-4473-9E3E-24A5947A2164}"/>
              </a:ext>
            </a:extLst>
          </p:cNvPr>
          <p:cNvSpPr/>
          <p:nvPr/>
        </p:nvSpPr>
        <p:spPr>
          <a:xfrm>
            <a:off x="76200" y="5085184"/>
            <a:ext cx="899160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RIGHT OUTER JOIN </a:t>
            </a:r>
            <a:r>
              <a:rPr lang="en-IN" sz="1600" dirty="0">
                <a:latin typeface="Arial" panose="020B0604020202020204" pitchFamily="34" charset="0"/>
                <a:cs typeface="Arial" panose="020B0604020202020204" pitchFamily="34" charset="0"/>
              </a:rPr>
              <a:t>EMPLOYEE E </a:t>
            </a:r>
            <a:r>
              <a:rPr lang="en-IN"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
        <p:nvSpPr>
          <p:cNvPr id="3" name="Rectangle 2"/>
          <p:cNvSpPr/>
          <p:nvPr/>
        </p:nvSpPr>
        <p:spPr>
          <a:xfrm>
            <a:off x="1428728" y="3283865"/>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42844" y="357166"/>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86046" y="1219200"/>
            <a:ext cx="8500753" cy="990600"/>
          </a:xfrm>
          <a:prstGeom prst="rect">
            <a:avLst/>
          </a:prstGeom>
        </p:spPr>
      </p:pic>
      <p:pic>
        <p:nvPicPr>
          <p:cNvPr id="8" name="Picture 7"/>
          <p:cNvPicPr>
            <a:picLocks noChangeAspect="1"/>
          </p:cNvPicPr>
          <p:nvPr/>
        </p:nvPicPr>
        <p:blipFill>
          <a:blip r:embed="rId3" cstate="print"/>
          <a:stretch>
            <a:fillRect/>
          </a:stretch>
        </p:blipFill>
        <p:spPr>
          <a:xfrm>
            <a:off x="842996" y="3475175"/>
            <a:ext cx="7301153" cy="685799"/>
          </a:xfrm>
          <a:prstGeom prst="rect">
            <a:avLst/>
          </a:prstGeom>
        </p:spPr>
      </p:pic>
      <p:pic>
        <p:nvPicPr>
          <p:cNvPr id="10" name="Picture 9"/>
          <p:cNvPicPr>
            <a:picLocks noChangeAspect="1"/>
          </p:cNvPicPr>
          <p:nvPr/>
        </p:nvPicPr>
        <p:blipFill>
          <a:blip r:embed="rId4" cstate="print"/>
          <a:stretch>
            <a:fillRect/>
          </a:stretch>
        </p:blipFill>
        <p:spPr>
          <a:xfrm>
            <a:off x="842996" y="4341600"/>
            <a:ext cx="7186851" cy="687600"/>
          </a:xfrm>
          <a:prstGeom prst="rect">
            <a:avLst/>
          </a:prstGeom>
        </p:spPr>
      </p:pic>
      <p:pic>
        <p:nvPicPr>
          <p:cNvPr id="11" name="Picture 10"/>
          <p:cNvPicPr>
            <a:picLocks noChangeAspect="1"/>
          </p:cNvPicPr>
          <p:nvPr/>
        </p:nvPicPr>
        <p:blipFill>
          <a:blip r:embed="rId5" cstate="print"/>
          <a:stretch>
            <a:fillRect/>
          </a:stretch>
        </p:blipFill>
        <p:spPr>
          <a:xfrm>
            <a:off x="826174" y="5257800"/>
            <a:ext cx="7186851" cy="68760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7919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17074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0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27793659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aes_encrypt  /  aes_decrypt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71406" y="4657563"/>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42844" y="1800043"/>
            <a:ext cx="8786874" cy="1200329"/>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285720" y="3286124"/>
            <a:ext cx="3142912" cy="923330"/>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md5()</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76201" y="3389531"/>
            <a:ext cx="899160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…ON DUPLICATE KEY</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29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152400" y="19050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172192" y="2890897"/>
            <a:ext cx="8819408" cy="2062103"/>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152400" y="184414"/>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52400"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5666335" y="3772525"/>
            <a:ext cx="3477665" cy="1323439"/>
          </a:xfrm>
          <a:prstGeom prst="rect">
            <a:avLst/>
          </a:prstGeom>
        </p:spPr>
        <p:txBody>
          <a:bodyPr wrap="square">
            <a:spAutoFit/>
          </a:bodyPr>
          <a:lstStyle/>
          <a:p>
            <a:r>
              <a:rPr lang="en-IN" dirty="0">
                <a:solidFill>
                  <a:srgbClr val="00B0F0"/>
                </a:solidFill>
                <a:latin typeface="Arial" panose="020B0604020202020204" pitchFamily="34" charset="0"/>
                <a:cs typeface="Arial" panose="020B0604020202020204" pitchFamily="34" charset="0"/>
              </a:rPr>
              <a:t>E.g. </a:t>
            </a:r>
          </a:p>
          <a:p>
            <a:pPr marL="342900" indent="-342900">
              <a:buAutoNum type="arabicPeriod"/>
            </a:pPr>
            <a:r>
              <a:rPr lang="en-IN" dirty="0">
                <a:solidFill>
                  <a:srgbClr val="00B0F0"/>
                </a:solidFill>
                <a:latin typeface="Arial" panose="020B0604020202020204" pitchFamily="34" charset="0"/>
                <a:cs typeface="Arial" panose="020B0604020202020204" pitchFamily="34" charset="0"/>
              </a:rPr>
              <a:t>Update top 2 rows.</a:t>
            </a:r>
          </a:p>
          <a:p>
            <a:pPr marL="342900" indent="-342900">
              <a:buAutoNum type="arabicPeriod"/>
            </a:pPr>
            <a:endParaRPr lang="en-IN" sz="800" dirty="0">
              <a:solidFill>
                <a:srgbClr val="00B0F0"/>
              </a:solidFill>
              <a:latin typeface="Arial" panose="020B0604020202020204" pitchFamily="34" charset="0"/>
              <a:cs typeface="Arial" panose="020B0604020202020204" pitchFamily="34" charset="0"/>
            </a:endParaRPr>
          </a:p>
          <a:p>
            <a:r>
              <a:rPr lang="en-IN" dirty="0">
                <a:solidFill>
                  <a:srgbClr val="00B0F0"/>
                </a:solidFill>
                <a:latin typeface="Arial" panose="020B0604020202020204" pitchFamily="34" charset="0"/>
                <a:cs typeface="Arial" panose="020B0604020202020204" pitchFamily="34" charset="0"/>
              </a:rPr>
              <a:t>2. Update UnitPrice for the top 5    </a:t>
            </a:r>
          </a:p>
          <a:p>
            <a:r>
              <a:rPr lang="en-IN" dirty="0">
                <a:solidFill>
                  <a:srgbClr val="00B0F0"/>
                </a:solidFill>
                <a:latin typeface="Arial" panose="020B0604020202020204" pitchFamily="34" charset="0"/>
                <a:cs typeface="Arial" panose="020B0604020202020204" pitchFamily="34" charset="0"/>
              </a:rPr>
              <a:t>    most expensive products.</a:t>
            </a:r>
          </a:p>
        </p:txBody>
      </p:sp>
    </p:spTree>
    <p:extLst>
      <p:ext uri="{BB962C8B-B14F-4D97-AF65-F5344CB8AC3E}">
        <p14:creationId xmlns:p14="http://schemas.microsoft.com/office/powerpoint/2010/main" val="22371164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52400" y="1828800"/>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76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DEPT.loc=‘New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86799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5369" y="1591509"/>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76200" y="3318083"/>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76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Multiple-table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251520" y="1124744"/>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251520"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1347976867"/>
              </p:ext>
            </p:extLst>
          </p:nvPr>
        </p:nvGraphicFramePr>
        <p:xfrm>
          <a:off x="111825" y="32766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52400" y="116632"/>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80589403"/>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20000"/>
                    </a:ext>
                  </a:extLst>
                </a:gridCol>
                <a:gridCol w="451415">
                  <a:extLst>
                    <a:ext uri="{9D8B030D-6E8A-4147-A177-3AD203B41FA5}">
                      <a16:colId xmlns:a16="http://schemas.microsoft.com/office/drawing/2014/main" val="20001"/>
                    </a:ext>
                  </a:extLst>
                </a:gridCol>
                <a:gridCol w="451415">
                  <a:extLst>
                    <a:ext uri="{9D8B030D-6E8A-4147-A177-3AD203B41FA5}">
                      <a16:colId xmlns:a16="http://schemas.microsoft.com/office/drawing/2014/main" val="20002"/>
                    </a:ext>
                  </a:extLst>
                </a:gridCol>
                <a:gridCol w="451415">
                  <a:extLst>
                    <a:ext uri="{9D8B030D-6E8A-4147-A177-3AD203B41FA5}">
                      <a16:colId xmlns:a16="http://schemas.microsoft.com/office/drawing/2014/main" val="20003"/>
                    </a:ext>
                  </a:extLst>
                </a:gridCol>
                <a:gridCol w="451415">
                  <a:extLst>
                    <a:ext uri="{9D8B030D-6E8A-4147-A177-3AD203B41FA5}">
                      <a16:colId xmlns:a16="http://schemas.microsoft.com/office/drawing/2014/main" val="20004"/>
                    </a:ext>
                  </a:extLst>
                </a:gridCol>
                <a:gridCol w="451415">
                  <a:extLst>
                    <a:ext uri="{9D8B030D-6E8A-4147-A177-3AD203B41FA5}">
                      <a16:colId xmlns:a16="http://schemas.microsoft.com/office/drawing/2014/main" val="20005"/>
                    </a:ext>
                  </a:extLst>
                </a:gridCol>
                <a:gridCol w="451415">
                  <a:extLst>
                    <a:ext uri="{9D8B030D-6E8A-4147-A177-3AD203B41FA5}">
                      <a16:colId xmlns:a16="http://schemas.microsoft.com/office/drawing/2014/main" val="20006"/>
                    </a:ext>
                  </a:extLst>
                </a:gridCol>
                <a:gridCol w="451415">
                  <a:extLst>
                    <a:ext uri="{9D8B030D-6E8A-4147-A177-3AD203B41FA5}">
                      <a16:colId xmlns:a16="http://schemas.microsoft.com/office/drawing/2014/main" val="20007"/>
                    </a:ext>
                  </a:extLst>
                </a:gridCol>
                <a:gridCol w="451415">
                  <a:extLst>
                    <a:ext uri="{9D8B030D-6E8A-4147-A177-3AD203B41FA5}">
                      <a16:colId xmlns:a16="http://schemas.microsoft.com/office/drawing/2014/main" val="20008"/>
                    </a:ext>
                  </a:extLst>
                </a:gridCol>
                <a:gridCol w="451415">
                  <a:extLst>
                    <a:ext uri="{9D8B030D-6E8A-4147-A177-3AD203B41FA5}">
                      <a16:colId xmlns:a16="http://schemas.microsoft.com/office/drawing/2014/main" val="20009"/>
                    </a:ext>
                  </a:extLst>
                </a:gridCol>
                <a:gridCol w="451415">
                  <a:extLst>
                    <a:ext uri="{9D8B030D-6E8A-4147-A177-3AD203B41FA5}">
                      <a16:colId xmlns:a16="http://schemas.microsoft.com/office/drawing/2014/main" val="20010"/>
                    </a:ext>
                  </a:extLst>
                </a:gridCol>
                <a:gridCol w="1800000">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a:t>
            </a:r>
            <a:r>
              <a:rPr lang="en-IN" dirty="0">
                <a:solidFill>
                  <a:srgbClr val="006C86"/>
                </a:solidFill>
                <a:latin typeface="arial" panose="020B0604020202020204" pitchFamily="34" charset="0"/>
              </a:rPr>
              <a:t> SQL mode is enabled)</a:t>
            </a:r>
          </a:p>
        </p:txBody>
      </p:sp>
      <p:sp>
        <p:nvSpPr>
          <p:cNvPr id="11" name="Rectangle 10"/>
          <p:cNvSpPr/>
          <p:nvPr/>
        </p:nvSpPr>
        <p:spPr>
          <a:xfrm>
            <a:off x="142844" y="908720"/>
            <a:ext cx="8715436" cy="646331"/>
          </a:xfrm>
          <a:prstGeom prst="rect">
            <a:avLst/>
          </a:prstGeom>
        </p:spPr>
        <p:txBody>
          <a:bodyPr wrap="square">
            <a:spAutoFit/>
          </a:bodyPr>
          <a:lstStyle/>
          <a:p>
            <a:r>
              <a:rPr lang="en-US" dirty="0">
                <a:solidFill>
                  <a:srgbClr val="0070C0"/>
                </a:solidFill>
              </a:rPr>
              <a:t>As of MySQL 8.0.13, PAD_CHAR_TO_FULL_LENGTH is deprecated. It will be removed in a future version of MySQL.</a:t>
            </a:r>
          </a:p>
        </p:txBody>
      </p:sp>
      <p:sp>
        <p:nvSpPr>
          <p:cNvPr id="12" name="Rectangle 11">
            <a:extLst>
              <a:ext uri="{FF2B5EF4-FFF2-40B4-BE49-F238E27FC236}">
                <a16:creationId xmlns:a16="http://schemas.microsoft.com/office/drawing/2014/main" id="{C29802F3-FAD8-482D-BFC0-B0FEFB956818}"/>
              </a:ext>
            </a:extLst>
          </p:cNvPr>
          <p:cNvSpPr/>
          <p:nvPr/>
        </p:nvSpPr>
        <p:spPr>
          <a:xfrm>
            <a:off x="3399535" y="1481831"/>
            <a:ext cx="5643737" cy="880369"/>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'JONES', 'JONES'</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4233509387"/>
              </p:ext>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59902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62068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1470302547"/>
              </p:ext>
            </p:extLst>
          </p:nvPr>
        </p:nvGraphicFramePr>
        <p:xfrm>
          <a:off x="152400" y="1772816"/>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52400" y="5883151"/>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
        <p:nvSpPr>
          <p:cNvPr id="8" name="Rectangle 7">
            <a:extLst>
              <a:ext uri="{FF2B5EF4-FFF2-40B4-BE49-F238E27FC236}">
                <a16:creationId xmlns:a16="http://schemas.microsoft.com/office/drawing/2014/main" id="{5400B703-27E4-4400-A786-0CA45DE113ED}"/>
              </a:ext>
            </a:extLst>
          </p:cNvPr>
          <p:cNvSpPr/>
          <p:nvPr/>
        </p:nvSpPr>
        <p:spPr>
          <a:xfrm>
            <a:off x="83427" y="1259468"/>
            <a:ext cx="5256247"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t>Temp </a:t>
            </a:r>
            <a:r>
              <a:rPr lang="en-IN" dirty="0">
                <a:latin typeface="Liberation Mono"/>
                <a:cs typeface="Arial" panose="020B0604020202020204" pitchFamily="34" charset="0"/>
              </a:rPr>
              <a:t> (c1 </a:t>
            </a:r>
            <a:r>
              <a:rPr lang="en-IN" dirty="0">
                <a:solidFill>
                  <a:srgbClr val="834689"/>
                </a:solidFill>
                <a:latin typeface="Liberation Mono"/>
              </a:rPr>
              <a:t>int unsigned</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057850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p14="http://schemas.microsoft.com/office/powerpoint/2010/main" val="2039092478"/>
              </p:ext>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35509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637627"/>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73085BC-5474-41F0-AB65-BB3D95EC8938}"/>
              </a:ext>
            </a:extLst>
          </p:cNvPr>
          <p:cNvSpPr/>
          <p:nvPr/>
        </p:nvSpPr>
        <p:spPr>
          <a:xfrm>
            <a:off x="156670" y="1052736"/>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3" name="Rectangle 2">
            <a:extLst>
              <a:ext uri="{FF2B5EF4-FFF2-40B4-BE49-F238E27FC236}">
                <a16:creationId xmlns:a16="http://schemas.microsoft.com/office/drawing/2014/main" id="{756A9388-8013-4741-AD79-56161F2B6391}"/>
              </a:ext>
            </a:extLst>
          </p:cNvPr>
          <p:cNvSpPr/>
          <p:nvPr/>
        </p:nvSpPr>
        <p:spPr>
          <a:xfrm>
            <a:off x="125366" y="2420888"/>
            <a:ext cx="5238722" cy="3693319"/>
          </a:xfrm>
          <a:prstGeom prst="rect">
            <a:avLst/>
          </a:prstGeom>
        </p:spPr>
        <p:txBody>
          <a:bodyPr wrap="square">
            <a:spAutoFit/>
          </a:bodyPr>
          <a:lstStyle/>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 0);</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'Task2', 1);</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'Task3', False);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'Task4', True);</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'Task5', null);</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'Task6', default);</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'Task7', 1&gt;2);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'Task8', 1&lt;2);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'Task9', 12);</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'Task10', 58);</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'Task11',.75);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'Task12',.15);</a:t>
            </a: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TASKS </a:t>
            </a:r>
            <a:r>
              <a:rPr lang="en-IN" dirty="0">
                <a:solidFill>
                  <a:srgbClr val="0077AA"/>
                </a:solidFill>
                <a:latin typeface="Liberation Mono"/>
              </a:rPr>
              <a:t>VALUE</a:t>
            </a:r>
            <a:r>
              <a:rPr lang="en-IN" dirty="0">
                <a:latin typeface="Liberation Mono"/>
              </a:rPr>
              <a:t>(default, 'Task13', 'a' = 'a');</a:t>
            </a:r>
          </a:p>
        </p:txBody>
      </p:sp>
      <p:sp>
        <p:nvSpPr>
          <p:cNvPr id="6" name="Rectangle 5">
            <a:extLst>
              <a:ext uri="{FF2B5EF4-FFF2-40B4-BE49-F238E27FC236}">
                <a16:creationId xmlns:a16="http://schemas.microsoft.com/office/drawing/2014/main" id="{7514ECA2-B5B8-4973-A297-911B94714037}"/>
              </a:ext>
            </a:extLst>
          </p:cNvPr>
          <p:cNvSpPr/>
          <p:nvPr/>
        </p:nvSpPr>
        <p:spPr>
          <a:xfrm>
            <a:off x="156670" y="1630541"/>
            <a:ext cx="8819040" cy="646331"/>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IN" dirty="0">
                <a:solidFill>
                  <a:srgbClr val="0077AA"/>
                </a:solidFill>
                <a:latin typeface="Liberation Mono"/>
              </a:rPr>
              <a:t>IF</a:t>
            </a:r>
            <a:r>
              <a:rPr lang="en-IN" dirty="0">
                <a:latin typeface="Liberation Mono"/>
              </a:rPr>
              <a:t> </a:t>
            </a:r>
            <a:r>
              <a:rPr lang="en-IN" dirty="0">
                <a:solidFill>
                  <a:srgbClr val="0077AA"/>
                </a:solidFill>
                <a:latin typeface="Liberation Mono"/>
              </a:rPr>
              <a:t>NOT</a:t>
            </a:r>
            <a:r>
              <a:rPr lang="en-IN" dirty="0">
                <a:latin typeface="Liberation Mono"/>
              </a:rPr>
              <a:t> </a:t>
            </a:r>
            <a:r>
              <a:rPr lang="en-IN" dirty="0">
                <a:solidFill>
                  <a:srgbClr val="0077AA"/>
                </a:solidFill>
                <a:latin typeface="Liberation Mono"/>
              </a:rPr>
              <a:t>EXISTS</a:t>
            </a:r>
            <a:r>
              <a:rPr lang="en-IN" dirty="0">
                <a:latin typeface="Liberation Mono"/>
              </a:rPr>
              <a:t> TASKS </a:t>
            </a:r>
            <a:r>
              <a:rPr lang="en-IN" dirty="0">
                <a:solidFill>
                  <a:schemeClr val="bg1">
                    <a:lumMod val="85000"/>
                  </a:schemeClr>
                </a:solidFill>
                <a:latin typeface="Liberation Mono"/>
              </a:rPr>
              <a:t>(</a:t>
            </a:r>
            <a:r>
              <a:rPr lang="en-IN" dirty="0">
                <a:latin typeface="Liberation Mono"/>
              </a:rPr>
              <a:t>id </a:t>
            </a:r>
            <a:r>
              <a:rPr lang="en-IN" dirty="0">
                <a:solidFill>
                  <a:srgbClr val="834689"/>
                </a:solidFill>
                <a:latin typeface="Liberation Mono"/>
              </a:rPr>
              <a:t>INT</a:t>
            </a:r>
            <a:r>
              <a:rPr lang="en-IN" dirty="0">
                <a:latin typeface="Liberation Mono"/>
              </a:rPr>
              <a:t> PRIMARY KEY AUTO_INCREMENT, title </a:t>
            </a:r>
            <a:r>
              <a:rPr lang="en-IN" dirty="0">
                <a:solidFill>
                  <a:srgbClr val="834689"/>
                </a:solidFill>
                <a:latin typeface="Liberation Mono"/>
              </a:rPr>
              <a:t>VARCHAR</a:t>
            </a:r>
            <a:r>
              <a:rPr lang="en-IN" dirty="0">
                <a:solidFill>
                  <a:schemeClr val="bg1">
                    <a:lumMod val="85000"/>
                  </a:schemeClr>
                </a:solidFill>
                <a:latin typeface="Liberation Mono"/>
              </a:rPr>
              <a:t>(</a:t>
            </a:r>
            <a:r>
              <a:rPr lang="en-IN" dirty="0">
                <a:latin typeface="Liberation Mono"/>
              </a:rPr>
              <a:t>255</a:t>
            </a:r>
            <a:r>
              <a:rPr lang="en-IN" dirty="0">
                <a:solidFill>
                  <a:schemeClr val="bg1">
                    <a:lumMod val="85000"/>
                  </a:schemeClr>
                </a:solidFill>
                <a:latin typeface="Liberation Mono"/>
              </a:rPr>
              <a:t>)</a:t>
            </a:r>
            <a:r>
              <a:rPr lang="en-IN" dirty="0">
                <a:latin typeface="Liberation Mono"/>
              </a:rPr>
              <a:t> NOT NULL,  completed </a:t>
            </a:r>
            <a:r>
              <a:rPr lang="en-IN" dirty="0">
                <a:solidFill>
                  <a:srgbClr val="834689"/>
                </a:solidFill>
                <a:latin typeface="Liberation Mono"/>
              </a:rPr>
              <a:t>BOOLEAN</a:t>
            </a:r>
            <a:r>
              <a:rPr lang="en-IN" dirty="0">
                <a:solidFill>
                  <a:schemeClr val="bg1">
                    <a:lumMod val="85000"/>
                  </a:schemeClr>
                </a:solidFill>
                <a:latin typeface="Liberation Mono"/>
              </a:rPr>
              <a:t>)</a:t>
            </a:r>
            <a:r>
              <a:rPr lang="en-IN" dirty="0">
                <a:latin typeface="Liberation Mono"/>
              </a:rPr>
              <a:t>;</a:t>
            </a:r>
          </a:p>
        </p:txBody>
      </p:sp>
      <p:grpSp>
        <p:nvGrpSpPr>
          <p:cNvPr id="8" name="Group 7">
            <a:extLst>
              <a:ext uri="{FF2B5EF4-FFF2-40B4-BE49-F238E27FC236}">
                <a16:creationId xmlns:a16="http://schemas.microsoft.com/office/drawing/2014/main" id="{965D3491-A262-4091-81BB-A50DF6DD2FFD}"/>
              </a:ext>
            </a:extLst>
          </p:cNvPr>
          <p:cNvGrpSpPr/>
          <p:nvPr/>
        </p:nvGrpSpPr>
        <p:grpSpPr>
          <a:xfrm>
            <a:off x="5652120" y="2491470"/>
            <a:ext cx="2352541" cy="3313794"/>
            <a:chOff x="6599262" y="2786578"/>
            <a:chExt cx="2352541" cy="3313794"/>
          </a:xfrm>
        </p:grpSpPr>
        <p:pic>
          <p:nvPicPr>
            <p:cNvPr id="9" name="Picture 8">
              <a:extLst>
                <a:ext uri="{FF2B5EF4-FFF2-40B4-BE49-F238E27FC236}">
                  <a16:creationId xmlns:a16="http://schemas.microsoft.com/office/drawing/2014/main" id="{E5DD0280-3793-4108-A556-6ED0A1BDF050}"/>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22EFFD18-BEDF-4E4F-91D8-7253E205D373}"/>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38210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42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a:t>
            </a:r>
            <a:r>
              <a:rPr lang="en-US" dirty="0" err="1">
                <a:solidFill>
                  <a:srgbClr val="DD4A68"/>
                </a:solidFill>
                <a:latin typeface="Arial" panose="020B0604020202020204" pitchFamily="34" charset="0"/>
                <a:ea typeface="Times New Roman" panose="02020603050405020304" pitchFamily="18" charset="0"/>
              </a:rPr>
              <a:t>sharmin</a:t>
            </a:r>
            <a:r>
              <a:rPr lang="en-US" dirty="0">
                <a:solidFill>
                  <a:srgbClr val="DD4A68"/>
                </a:solidFill>
                <a:latin typeface="Arial" panose="020B0604020202020204" pitchFamily="34" charset="0"/>
                <a:ea typeface="Times New Roman" panose="02020603050405020304" pitchFamily="18" charset="0"/>
              </a:rPr>
              <a:t>"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2400" y="4572000"/>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52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38936295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23504392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You can use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 A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Use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If you issue a DROP TABLE statement,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and temporary </a:t>
            </a:r>
            <a:r>
              <a:rPr lang="en-IN" i="1" dirty="0">
                <a:solidFill>
                  <a:srgbClr val="00B0F0"/>
                </a:solidFill>
                <a:latin typeface="Segoe UI Light" panose="020B0502040204020203" pitchFamily="34" charset="0"/>
                <a:cs typeface="Segoe UI Light" panose="020B0502040204020203" pitchFamily="34" charset="0"/>
              </a:rPr>
              <a:t>tbl_name</a:t>
            </a:r>
            <a:r>
              <a:rPr lang="en-IN" dirty="0">
                <a:solidFill>
                  <a:srgbClr val="00B0F0"/>
                </a:solidFill>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solidFill>
                <a:srgbClr val="00B0F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B0F0"/>
                </a:solidFill>
                <a:latin typeface="Segoe UI Light" panose="020B0502040204020203" pitchFamily="34" charset="0"/>
                <a:cs typeface="Segoe UI Light" panose="020B0502040204020203" pitchFamily="34" charset="0"/>
              </a:rPr>
              <a:t>The original table also reappears if you rename the </a:t>
            </a:r>
            <a:r>
              <a:rPr lang="en-IN" b="1" i="1" dirty="0">
                <a:solidFill>
                  <a:srgbClr val="00B0F0"/>
                </a:solidFill>
                <a:latin typeface="Segoe UI Light" panose="020B0502040204020203" pitchFamily="34" charset="0"/>
                <a:cs typeface="Segoe UI Light" panose="020B0502040204020203" pitchFamily="34" charset="0"/>
              </a:rPr>
              <a:t>TEMPORARY</a:t>
            </a:r>
            <a:r>
              <a:rPr lang="en-IN" dirty="0">
                <a:solidFill>
                  <a:srgbClr val="00B0F0"/>
                </a:solidFill>
                <a:latin typeface="Segoe UI Light" panose="020B0502040204020203" pitchFamily="34" charset="0"/>
                <a:cs typeface="Segoe UI Light" panose="020B0502040204020203" pitchFamily="34" charset="0"/>
              </a:rPr>
              <a:t> table.</a:t>
            </a:r>
          </a:p>
          <a:p>
            <a:endParaRPr lang="en-IN" dirty="0">
              <a:solidFill>
                <a:srgbClr val="00B0F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75746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76200" y="838200"/>
            <a:ext cx="8991600"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93510" y="1441514"/>
            <a:ext cx="8798969" cy="9233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int</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c2 </a:t>
            </a:r>
            <a:r>
              <a:rPr lang="en-US" dirty="0">
                <a:latin typeface="Liberation Mono"/>
                <a:cs typeface="Arial" panose="020B0604020202020204" pitchFamily="34" charset="0"/>
              </a:rPr>
              <a:t>+ </a:t>
            </a:r>
            <a:r>
              <a:rPr lang="en-US" dirty="0">
                <a:solidFill>
                  <a:srgbClr val="834689"/>
                </a:solidFill>
                <a:latin typeface="Liberation Mono"/>
              </a:rPr>
              <a:t>c3</a:t>
            </a:r>
            <a:r>
              <a:rPr lang="en-IN" dirty="0">
                <a:solidFill>
                  <a:schemeClr val="bg1">
                    <a:lumMod val="65000"/>
                  </a:schemeClr>
                </a:solidFill>
                <a:latin typeface="Liberation Mono"/>
                <a:cs typeface="Arial" panose="020B0604020202020204" pitchFamily="34" charset="0"/>
              </a:rPr>
              <a:t> ))</a:t>
            </a:r>
            <a:r>
              <a:rPr lang="en-US" dirty="0">
                <a:latin typeface="Liberation Mono"/>
                <a:ea typeface="Times New Roman" panose="02020603050405020304" pitchFamily="18" charset="0"/>
              </a:rPr>
              <a:t>;</a:t>
            </a:r>
          </a:p>
          <a:p>
            <a:endParaRPr lang="en-US" dirty="0">
              <a:latin typeface="Liberation Mono"/>
              <a:ea typeface="Times New Roman" panose="02020603050405020304" pitchFamily="18" charset="0"/>
            </a:endParaRPr>
          </a:p>
          <a:p>
            <a:r>
              <a:rPr lang="en-US" dirty="0">
                <a:solidFill>
                  <a:srgbClr val="0077AA"/>
                </a:solidFill>
                <a:latin typeface="Liberation Mono"/>
                <a:ea typeface="Times New Roman" panose="02020603050405020304" pitchFamily="18" charset="0"/>
              </a:rPr>
              <a:t>CREATE TABLE </a:t>
            </a:r>
            <a:r>
              <a:rPr lang="en-US" dirty="0">
                <a:latin typeface="Liberation Mono"/>
                <a:ea typeface="Times New Roman" panose="02020603050405020304" pitchFamily="18" charset="0"/>
              </a:rPr>
              <a:t>TEMP</a:t>
            </a:r>
            <a:r>
              <a:rPr lang="en-US" dirty="0">
                <a:solidFill>
                  <a:srgbClr val="0077AA"/>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c1</a:t>
            </a:r>
            <a:r>
              <a:rPr lang="en-US" dirty="0">
                <a:solidFill>
                  <a:srgbClr val="0077AA"/>
                </a:solidFill>
                <a:latin typeface="Liberation Mono"/>
                <a:ea typeface="Times New Roman" panose="02020603050405020304" pitchFamily="18" charset="0"/>
              </a:rPr>
              <a:t> </a:t>
            </a:r>
            <a:r>
              <a:rPr lang="en-US" dirty="0">
                <a:solidFill>
                  <a:srgbClr val="834689"/>
                </a:solidFill>
                <a:latin typeface="Liberation Mono"/>
              </a:rPr>
              <a:t>INT</a:t>
            </a:r>
            <a:r>
              <a:rPr lang="en-US" dirty="0">
                <a:latin typeface="Liberation Mono"/>
                <a:cs typeface="Arial" panose="020B0604020202020204" pitchFamily="34" charset="0"/>
              </a:rPr>
              <a:t>, c2 </a:t>
            </a:r>
            <a:r>
              <a:rPr lang="en-US" dirty="0">
                <a:solidFill>
                  <a:srgbClr val="834689"/>
                </a:solidFill>
                <a:latin typeface="Liberation Mono"/>
              </a:rPr>
              <a:t>INT</a:t>
            </a:r>
            <a:r>
              <a:rPr lang="en-US" dirty="0">
                <a:latin typeface="Liberation Mono"/>
                <a:cs typeface="Arial" panose="020B0604020202020204" pitchFamily="34" charset="0"/>
              </a:rPr>
              <a:t>, c3 </a:t>
            </a:r>
            <a:r>
              <a:rPr lang="en-US" dirty="0">
                <a:solidFill>
                  <a:srgbClr val="834689"/>
                </a:solidFill>
                <a:latin typeface="Liberation Mono"/>
              </a:rPr>
              <a:t>INT</a:t>
            </a:r>
            <a:r>
              <a:rPr lang="en-US" dirty="0">
                <a:latin typeface="Liberation Mono"/>
                <a:cs typeface="Arial" panose="020B0604020202020204" pitchFamily="34" charset="0"/>
              </a:rPr>
              <a:t>, c4 </a:t>
            </a:r>
            <a:r>
              <a:rPr lang="en-US" dirty="0">
                <a:solidFill>
                  <a:srgbClr val="834689"/>
                </a:solidFill>
                <a:latin typeface="Liberation Mono"/>
              </a:rPr>
              <a:t>date</a:t>
            </a:r>
            <a:r>
              <a:rPr lang="en-US" dirty="0">
                <a:latin typeface="Liberation Mono"/>
                <a:cs typeface="Arial" panose="020B0604020202020204" pitchFamily="34" charset="0"/>
              </a:rPr>
              <a:t> </a:t>
            </a:r>
            <a:r>
              <a:rPr lang="en-US" dirty="0">
                <a:solidFill>
                  <a:srgbClr val="006C86"/>
                </a:solidFill>
                <a:latin typeface="Liberation Mono"/>
                <a:cs typeface="Arial" panose="020B0604020202020204" pitchFamily="34" charset="0"/>
              </a:rPr>
              <a:t>DEFAULT</a:t>
            </a:r>
            <a:r>
              <a:rPr lang="en-US"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rPr>
              <a:t>NOW() </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p:txBody>
      </p:sp>
      <p:sp>
        <p:nvSpPr>
          <p:cNvPr id="3" name="Rectangle 2">
            <a:extLst>
              <a:ext uri="{FF2B5EF4-FFF2-40B4-BE49-F238E27FC236}">
                <a16:creationId xmlns:a16="http://schemas.microsoft.com/office/drawing/2014/main" id="{BA05F77D-F08D-4A8C-83A1-484A8891D43B}"/>
              </a:ext>
            </a:extLst>
          </p:cNvPr>
          <p:cNvSpPr/>
          <p:nvPr/>
        </p:nvSpPr>
        <p:spPr>
          <a:xfrm>
            <a:off x="93509" y="3015829"/>
            <a:ext cx="8798969" cy="98488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a:t>
            </a:r>
            <a:r>
              <a:rPr lang="en-US" dirty="0">
                <a:latin typeface="Liberation Mono"/>
                <a:ea typeface="Times New Roman" panose="02020603050405020304" pitchFamily="18" charset="0"/>
              </a:rPr>
              <a:t>TEMP</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rPr>
              <a:t>INT</a:t>
            </a:r>
            <a:r>
              <a:rPr lang="en-IN" dirty="0">
                <a:latin typeface="Liberation Mono"/>
              </a:rPr>
              <a:t>, c2 </a:t>
            </a:r>
            <a:r>
              <a:rPr lang="en-IN" dirty="0">
                <a:solidFill>
                  <a:srgbClr val="834689"/>
                </a:solidFill>
                <a:latin typeface="Liberation Mono"/>
              </a:rPr>
              <a:t>INT</a:t>
            </a:r>
            <a:r>
              <a:rPr lang="en-IN" dirty="0">
                <a:latin typeface="Liberation Mono"/>
              </a:rPr>
              <a:t>, c3 </a:t>
            </a:r>
            <a:r>
              <a:rPr lang="en-IN" dirty="0">
                <a:solidFill>
                  <a:srgbClr val="834689"/>
                </a:solidFill>
                <a:latin typeface="Liberation Mono"/>
              </a:rPr>
              <a:t>INT</a:t>
            </a:r>
            <a:r>
              <a:rPr lang="en-IN" dirty="0">
                <a:latin typeface="Liberation Mono"/>
              </a:rPr>
              <a:t> </a:t>
            </a:r>
            <a:r>
              <a:rPr lang="en-IN" dirty="0">
                <a:solidFill>
                  <a:srgbClr val="006C86"/>
                </a:solidFill>
                <a:latin typeface="Liberation Mono"/>
              </a:rPr>
              <a:t>DEFAULT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sz="2000" b="1" dirty="0">
                <a:solidFill>
                  <a:srgbClr val="C00000"/>
                </a:solidFill>
                <a:latin typeface="Liberation Mono"/>
              </a:rPr>
              <a:t>fn1</a:t>
            </a:r>
            <a:r>
              <a:rPr lang="en-IN" dirty="0">
                <a:solidFill>
                  <a:schemeClr val="bg1">
                    <a:lumMod val="65000"/>
                  </a:schemeClr>
                </a:solidFill>
                <a:latin typeface="Liberation Mono"/>
                <a:cs typeface="Arial" panose="020B0604020202020204" pitchFamily="34" charset="0"/>
              </a:rPr>
              <a:t>(</a:t>
            </a:r>
            <a:r>
              <a:rPr lang="en-IN" dirty="0">
                <a:latin typeface="Liberation Mono"/>
              </a:rPr>
              <a:t>c1, c2</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b="1" dirty="0">
                <a:solidFill>
                  <a:schemeClr val="accent3">
                    <a:lumMod val="75000"/>
                  </a:schemeClr>
                </a:solidFill>
                <a:latin typeface="Liberation Mono"/>
              </a:rPr>
              <a:t>// ERROR</a:t>
            </a:r>
          </a:p>
          <a:p>
            <a:r>
              <a:rPr lang="en-IN" dirty="0">
                <a:latin typeface="Liberation Mono"/>
              </a:rPr>
              <a:t>ERROR 3770 (HY000): Default value expression of column 'c3' contains a disallowed function: `</a:t>
            </a:r>
            <a:r>
              <a:rPr lang="en-IN" sz="2000" b="1" dirty="0">
                <a:solidFill>
                  <a:srgbClr val="C00000"/>
                </a:solidFill>
                <a:latin typeface="Liberation Mono"/>
              </a:rPr>
              <a:t>fn1</a:t>
            </a:r>
            <a:r>
              <a:rPr lang="en-IN" dirty="0">
                <a:latin typeface="Liberation Mono"/>
              </a:rPr>
              <a:t>`.</a:t>
            </a:r>
          </a:p>
        </p:txBody>
      </p:sp>
    </p:spTree>
    <p:extLst>
      <p:ext uri="{BB962C8B-B14F-4D97-AF65-F5344CB8AC3E}">
        <p14:creationId xmlns:p14="http://schemas.microsoft.com/office/powerpoint/2010/main" val="40293558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3416858"/>
            <a:ext cx="7072362"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noFill/>
        </p:spPr>
        <p:txBody>
          <a:bodyPr wrap="square">
            <a:spAutoFit/>
          </a:bodyPr>
          <a:lstStyle/>
          <a:p>
            <a:pPr marL="285750" indent="-285750">
              <a:buFont typeface="Arial" panose="020B0604020202020204" pitchFamily="34" charset="0"/>
              <a:buChar char="•"/>
            </a:pP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There can be only one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An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When you insert a value of NULL or 0 into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solidFill>
                <a:srgbClr val="00B0F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B0F0"/>
                </a:solidFill>
                <a:latin typeface="Liberation Mono"/>
                <a:cs typeface="Arial" panose="020B0604020202020204" pitchFamily="34" charset="0"/>
              </a:rPr>
              <a:t>Use </a:t>
            </a:r>
            <a:r>
              <a:rPr lang="en-IN" sz="1600" b="1" i="1" dirty="0">
                <a:solidFill>
                  <a:srgbClr val="00B0F0"/>
                </a:solidFill>
                <a:latin typeface="Liberation Mono"/>
                <a:cs typeface="Arial" panose="020B0604020202020204" pitchFamily="34" charset="0"/>
              </a:rPr>
              <a:t>LAST_INSERT_ID</a:t>
            </a:r>
            <a:r>
              <a:rPr lang="en-IN" sz="1600" dirty="0">
                <a:solidFill>
                  <a:srgbClr val="00B0F0"/>
                </a:solidFill>
                <a:latin typeface="Liberation Mono"/>
                <a:cs typeface="Arial" panose="020B0604020202020204" pitchFamily="34" charset="0"/>
              </a:rPr>
              <a:t>() function to find the row that contains the most recent </a:t>
            </a:r>
            <a:r>
              <a:rPr lang="en-IN" sz="1600" b="1" i="1" dirty="0">
                <a:solidFill>
                  <a:srgbClr val="00B0F0"/>
                </a:solidFill>
                <a:latin typeface="Liberation Mono"/>
                <a:cs typeface="Arial" panose="020B0604020202020204" pitchFamily="34" charset="0"/>
              </a:rPr>
              <a:t>AUTO_INCREMENT</a:t>
            </a:r>
            <a:r>
              <a:rPr lang="en-IN" sz="1600" dirty="0">
                <a:solidFill>
                  <a:srgbClr val="00B0F0"/>
                </a:solidFill>
                <a:latin typeface="Liberation Mono"/>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37358333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376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355146" y="3165888"/>
            <a:ext cx="5819775" cy="371475"/>
          </a:xfrm>
          <a:prstGeom prst="rect">
            <a:avLst/>
          </a:prstGeom>
        </p:spPr>
      </p:pic>
      <p:pic>
        <p:nvPicPr>
          <p:cNvPr id="11" name="Picture 10"/>
          <p:cNvPicPr>
            <a:picLocks noChangeAspect="1"/>
          </p:cNvPicPr>
          <p:nvPr/>
        </p:nvPicPr>
        <p:blipFill>
          <a:blip r:embed="rId4" cstate="print"/>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942814" y="3219653"/>
            <a:ext cx="7245448" cy="646331"/>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3" name="Rectangle 2">
            <a:extLst>
              <a:ext uri="{FF2B5EF4-FFF2-40B4-BE49-F238E27FC236}">
                <a16:creationId xmlns:a16="http://schemas.microsoft.com/office/drawing/2014/main" id="{CCD9D0F2-873F-4D34-9E41-7F69540880AE}"/>
              </a:ext>
            </a:extLst>
          </p:cNvPr>
          <p:cNvSpPr/>
          <p:nvPr/>
        </p:nvSpPr>
        <p:spPr>
          <a:xfrm>
            <a:off x="94580" y="141600"/>
            <a:ext cx="8941916" cy="1631216"/>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6C86"/>
                </a:solidFill>
              </a:rPr>
              <a:t>Stored functions and user-defined functions are not permitted.</a:t>
            </a:r>
          </a:p>
          <a:p>
            <a:pPr marL="285750" indent="-285750">
              <a:buFont typeface="Arial" panose="020B0604020202020204" pitchFamily="34" charset="0"/>
              <a:buChar char="•"/>
            </a:pPr>
            <a:r>
              <a:rPr lang="en-IN" sz="1600" dirty="0">
                <a:solidFill>
                  <a:srgbClr val="006C86"/>
                </a:solidFill>
              </a:rPr>
              <a:t>Stored procedure and function parameters are not permitted.</a:t>
            </a:r>
          </a:p>
          <a:p>
            <a:pPr marL="285750" indent="-285750">
              <a:buFont typeface="Arial" panose="020B0604020202020204" pitchFamily="34" charset="0"/>
              <a:buChar char="•"/>
            </a:pPr>
            <a:r>
              <a:rPr lang="en-IN" sz="1600"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sz="1600" dirty="0">
                <a:solidFill>
                  <a:srgbClr val="006C86"/>
                </a:solidFill>
              </a:rPr>
              <a:t>Subqueries are not permitted.</a:t>
            </a:r>
          </a:p>
          <a:p>
            <a:pPr marL="285750" indent="-285750">
              <a:buFont typeface="Arial" panose="020B0604020202020204" pitchFamily="34" charset="0"/>
              <a:buChar char="•"/>
            </a:pPr>
            <a:r>
              <a:rPr lang="en-IN" sz="1600" dirty="0">
                <a:solidFill>
                  <a:srgbClr val="006C86"/>
                </a:solidFill>
              </a:rPr>
              <a:t>The AUTO_INCREMENT attribute cannot be used in a generated column definition.</a:t>
            </a:r>
          </a:p>
        </p:txBody>
      </p:sp>
      <p:sp>
        <p:nvSpPr>
          <p:cNvPr id="5" name="Rectangle 4">
            <a:extLst>
              <a:ext uri="{FF2B5EF4-FFF2-40B4-BE49-F238E27FC236}">
                <a16:creationId xmlns:a16="http://schemas.microsoft.com/office/drawing/2014/main" id="{79560E6C-F891-48A7-932E-505EAA3E2AFC}"/>
              </a:ext>
            </a:extLst>
          </p:cNvPr>
          <p:cNvSpPr/>
          <p:nvPr/>
        </p:nvSpPr>
        <p:spPr>
          <a:xfrm>
            <a:off x="1032165" y="4135300"/>
            <a:ext cx="7173440" cy="923330"/>
          </a:xfrm>
          <a:prstGeom prst="rect">
            <a:avLst/>
          </a:prstGeom>
        </p:spPr>
        <p:txBody>
          <a:bodyPr wrap="square">
            <a:spAutoFit/>
          </a:body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933433"/>
            <a:ext cx="8839198" cy="1138773"/>
          </a:xfrm>
          <a:prstGeom prst="rect">
            <a:avLst/>
          </a:prstGeom>
        </p:spPr>
        <p:txBody>
          <a:bodyPr wrap="square">
            <a:spAutoFit/>
          </a:bodyPr>
          <a:lstStyle/>
          <a:p>
            <a:r>
              <a:rPr lang="en-IN" sz="1700" dirty="0">
                <a:solidFill>
                  <a:srgbClr val="0077AA"/>
                </a:solidFill>
                <a:latin typeface="Liberation Mono"/>
              </a:rPr>
              <a:t>CREATE</a:t>
            </a:r>
            <a:r>
              <a:rPr lang="en-IN" sz="1700" dirty="0">
                <a:solidFill>
                  <a:srgbClr val="000000"/>
                </a:solidFill>
                <a:latin typeface="Liberation Mono"/>
              </a:rPr>
              <a:t> </a:t>
            </a:r>
            <a:r>
              <a:rPr lang="en-IN" sz="1700" dirty="0">
                <a:solidFill>
                  <a:srgbClr val="0077AA"/>
                </a:solidFill>
                <a:latin typeface="Liberation Mono"/>
              </a:rPr>
              <a:t>TABLE</a:t>
            </a:r>
            <a:r>
              <a:rPr lang="en-IN" sz="1700" dirty="0">
                <a:solidFill>
                  <a:srgbClr val="000000"/>
                </a:solidFill>
                <a:latin typeface="Liberation Mono"/>
              </a:rPr>
              <a:t> Person </a:t>
            </a:r>
            <a:r>
              <a:rPr lang="en-IN" sz="1700" dirty="0">
                <a:solidFill>
                  <a:srgbClr val="999999"/>
                </a:solidFill>
                <a:latin typeface="Liberation Mono"/>
              </a:rPr>
              <a:t>(</a:t>
            </a:r>
          </a:p>
          <a:p>
            <a:r>
              <a:rPr lang="en-IN" sz="1700" dirty="0">
                <a:solidFill>
                  <a:srgbClr val="000000"/>
                </a:solidFill>
                <a:latin typeface="Liberation Mono"/>
              </a:rPr>
              <a:t>firstName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lastName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10</a:t>
            </a:r>
            <a:r>
              <a:rPr lang="en-IN" sz="1700" dirty="0">
                <a:solidFill>
                  <a:srgbClr val="000000"/>
                </a:solidFill>
                <a:latin typeface="Liberation Mono"/>
              </a:rPr>
              <a:t>)</a:t>
            </a:r>
            <a:r>
              <a:rPr lang="en-IN" sz="1700" dirty="0">
                <a:solidFill>
                  <a:srgbClr val="999999"/>
                </a:solidFill>
                <a:latin typeface="Liberation Mono"/>
              </a:rPr>
              <a:t>,</a:t>
            </a:r>
            <a:r>
              <a:rPr lang="en-IN" sz="1700" dirty="0">
                <a:solidFill>
                  <a:srgbClr val="000000"/>
                </a:solidFill>
                <a:latin typeface="Liberation Mono"/>
              </a:rPr>
              <a:t> </a:t>
            </a:r>
          </a:p>
          <a:p>
            <a:r>
              <a:rPr lang="en-IN" sz="1700" dirty="0">
                <a:solidFill>
                  <a:srgbClr val="000000"/>
                </a:solidFill>
                <a:latin typeface="Liberation Mono"/>
              </a:rPr>
              <a:t>emailID </a:t>
            </a:r>
            <a:r>
              <a:rPr lang="en-IN" sz="1700" dirty="0">
                <a:solidFill>
                  <a:srgbClr val="834689"/>
                </a:solidFill>
                <a:latin typeface="Liberation Mono"/>
              </a:rPr>
              <a:t>VARCHAR</a:t>
            </a:r>
            <a:r>
              <a:rPr lang="en-IN" sz="1700" dirty="0">
                <a:latin typeface="Liberation Mono"/>
              </a:rPr>
              <a:t>(</a:t>
            </a:r>
            <a:r>
              <a:rPr lang="en-IN" sz="1700" dirty="0">
                <a:solidFill>
                  <a:srgbClr val="834689"/>
                </a:solidFill>
                <a:latin typeface="Liberation Mono"/>
              </a:rPr>
              <a:t>40</a:t>
            </a:r>
            <a:r>
              <a:rPr lang="en-IN" sz="1700" dirty="0">
                <a:solidFill>
                  <a:srgbClr val="000000"/>
                </a:solidFill>
                <a:latin typeface="Liberation Mono"/>
              </a:rPr>
              <a:t>)</a:t>
            </a:r>
            <a:r>
              <a:rPr lang="en-IN" sz="1700" dirty="0">
                <a:solidFill>
                  <a:srgbClr val="999999"/>
                </a:solidFill>
                <a:latin typeface="Liberation Mono"/>
              </a:rPr>
              <a:t> </a:t>
            </a:r>
            <a:r>
              <a:rPr lang="en-IN" sz="1700" dirty="0">
                <a:solidFill>
                  <a:srgbClr val="0077AA"/>
                </a:solidFill>
                <a:latin typeface="Liberation Mono"/>
              </a:rPr>
              <a:t>GENERATED ALWAYS AS</a:t>
            </a:r>
            <a:r>
              <a:rPr lang="en-IN" sz="1700" dirty="0">
                <a:solidFill>
                  <a:srgbClr val="000000"/>
                </a:solidFill>
                <a:latin typeface="Liberation Mono"/>
              </a:rPr>
              <a:t> </a:t>
            </a:r>
            <a:r>
              <a:rPr lang="en-IN" sz="1700" dirty="0">
                <a:solidFill>
                  <a:srgbClr val="999999"/>
                </a:solidFill>
                <a:latin typeface="Liberation Mono"/>
              </a:rPr>
              <a:t>(concat(</a:t>
            </a:r>
            <a:r>
              <a:rPr lang="en-IN" sz="1700" dirty="0">
                <a:latin typeface="Liberation Mono"/>
              </a:rPr>
              <a:t>firstName, '.', lastName</a:t>
            </a:r>
            <a:r>
              <a:rPr lang="en-IN" sz="1700" dirty="0">
                <a:solidFill>
                  <a:srgbClr val="999999"/>
                </a:solidFill>
                <a:latin typeface="Liberation Mono"/>
              </a:rPr>
              <a:t>)));</a:t>
            </a:r>
            <a:endParaRPr lang="en-IN" sz="1700"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
        <p:nvSpPr>
          <p:cNvPr id="8" name="Rectangle 7"/>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5605048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228600" y="2887288"/>
            <a:ext cx="8159824" cy="369332"/>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p:cNvSpPr/>
          <p:nvPr/>
        </p:nvSpPr>
        <p:spPr>
          <a:xfrm>
            <a:off x="135466" y="1853975"/>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9640292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756912"/>
            <a:ext cx="8839200" cy="923330"/>
          </a:xfrm>
          <a:prstGeom prst="rect">
            <a:avLst/>
          </a:prstGeom>
          <a:solidFill>
            <a:schemeClr val="accent4">
              <a:lumMod val="40000"/>
              <a:lumOff val="60000"/>
            </a:schemeClr>
          </a:solidFill>
        </p:spPr>
        <p:txBody>
          <a:bodyPr wrap="square">
            <a:spAutoFit/>
          </a:bodyPr>
          <a:lstStyle/>
          <a:p>
            <a:pPr algn="just"/>
            <a:r>
              <a:rPr lang="en-IN" dirty="0"/>
              <a:t>When you select a column with type ZEROFILL it pads the displayed value of the field with zeros up to the display width specified in the column definition. Values longer than the display width are not truncated.</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28649" y="2852936"/>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1988840"/>
            <a:ext cx="8716932" cy="584775"/>
          </a:xfrm>
          <a:prstGeom prst="rect">
            <a:avLst/>
          </a:prstGeom>
          <a:solidFill>
            <a:srgbClr val="2658E6"/>
          </a:solidFill>
        </p:spPr>
        <p:txBody>
          <a:bodyPr wrap="square">
            <a:spAutoFit/>
          </a:bodyPr>
          <a:lstStyle/>
          <a:p>
            <a:r>
              <a:rPr lang="en-IN" sz="1600" dirty="0">
                <a:solidFill>
                  <a:schemeClr val="bg1"/>
                </a:solidFill>
              </a:rPr>
              <a:t>If you specify ZEROFILL for a numeric column, MySQL automatically adds the UNSIGNED attribute to the column.</a:t>
            </a:r>
          </a:p>
        </p:txBody>
      </p:sp>
      <p:sp>
        <p:nvSpPr>
          <p:cNvPr id="6" name="Rectangle 5"/>
          <p:cNvSpPr/>
          <p:nvPr/>
        </p:nvSpPr>
        <p:spPr>
          <a:xfrm>
            <a:off x="142876" y="4797152"/>
            <a:ext cx="8715404" cy="400110"/>
          </a:xfrm>
          <a:prstGeom prst="rect">
            <a:avLst/>
          </a:prstGeom>
        </p:spPr>
        <p:txBody>
          <a:bodyPr wrap="square">
            <a:spAutoFit/>
          </a:bodyPr>
          <a:lstStyle/>
          <a:p>
            <a:r>
              <a:rPr lang="en-US" sz="2000" b="1" dirty="0">
                <a:solidFill>
                  <a:srgbClr val="2658E6"/>
                </a:solidFill>
              </a:rPr>
              <a:t>Unsigned</a:t>
            </a:r>
            <a:r>
              <a:rPr lang="en-US" sz="2000" dirty="0">
                <a:solidFill>
                  <a:srgbClr val="2658E6"/>
                </a:solidFill>
              </a:rPr>
              <a:t> type can be used to permit only non-negative numbers</a:t>
            </a:r>
          </a:p>
        </p:txBody>
      </p:sp>
    </p:spTree>
    <p:extLst>
      <p:ext uri="{BB962C8B-B14F-4D97-AF65-F5344CB8AC3E}">
        <p14:creationId xmlns:p14="http://schemas.microsoft.com/office/powerpoint/2010/main" val="46872253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869486"/>
            <a:ext cx="8534400" cy="1200329"/>
          </a:xfrm>
          <a:prstGeom prst="rect">
            <a:avLst/>
          </a:prstGeom>
        </p:spPr>
        <p:txBody>
          <a:bodyPr wrap="square">
            <a:spAutoFit/>
          </a:bodyPr>
          <a:lstStyle/>
          <a:p>
            <a:r>
              <a:rPr lang="en-IN" b="1" dirty="0"/>
              <a:t>PRI</a:t>
            </a:r>
            <a:r>
              <a:rPr lang="en-IN" dirty="0"/>
              <a:t> =&gt; primary key</a:t>
            </a:r>
          </a:p>
          <a:p>
            <a:r>
              <a:rPr lang="en-IN" b="1" dirty="0"/>
              <a:t>UNI</a:t>
            </a:r>
            <a:r>
              <a:rPr lang="en-IN" dirty="0"/>
              <a:t> =&gt; unique key</a:t>
            </a:r>
          </a:p>
          <a:p>
            <a:r>
              <a:rPr lang="en-IN" b="1" dirty="0"/>
              <a:t>MUL</a:t>
            </a:r>
            <a:r>
              <a:rPr lang="en-IN" dirty="0"/>
              <a:t>=&gt; is basically an index that is neither a </a:t>
            </a:r>
            <a:r>
              <a:rPr lang="en-IN" b="1" dirty="0">
                <a:solidFill>
                  <a:srgbClr val="0089A4"/>
                </a:solidFill>
              </a:rPr>
              <a:t>primary</a:t>
            </a:r>
            <a:r>
              <a:rPr lang="en-IN" dirty="0">
                <a:solidFill>
                  <a:srgbClr val="0089A4"/>
                </a:solidFill>
              </a:rPr>
              <a:t> </a:t>
            </a:r>
            <a:r>
              <a:rPr lang="en-IN" b="1" dirty="0">
                <a:solidFill>
                  <a:srgbClr val="0089A4"/>
                </a:solidFill>
              </a:rPr>
              <a:t>key</a:t>
            </a:r>
            <a:r>
              <a:rPr lang="en-IN" dirty="0">
                <a:solidFill>
                  <a:srgbClr val="0089A4"/>
                </a:solidFill>
              </a:rPr>
              <a:t> </a:t>
            </a:r>
            <a:r>
              <a:rPr lang="en-IN" dirty="0"/>
              <a:t>nor a </a:t>
            </a:r>
            <a:r>
              <a:rPr lang="en-IN" b="1" dirty="0">
                <a:solidFill>
                  <a:srgbClr val="0089A4"/>
                </a:solidFill>
              </a:rPr>
              <a:t>unique</a:t>
            </a:r>
            <a:r>
              <a:rPr lang="en-IN" dirty="0"/>
              <a:t> </a:t>
            </a:r>
            <a:r>
              <a:rPr lang="en-IN" b="1" dirty="0">
                <a:solidFill>
                  <a:srgbClr val="0089A4"/>
                </a:solidFill>
              </a:rPr>
              <a:t>key</a:t>
            </a:r>
            <a:r>
              <a:rPr lang="en-IN"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646331"/>
          </a:xfrm>
          <a:prstGeom prst="rect">
            <a:avLst/>
          </a:prstGeom>
          <a:noFill/>
        </p:spPr>
        <p:txBody>
          <a:bodyPr wrap="square">
            <a:spAutoFit/>
          </a:bodyPr>
          <a:lstStyle/>
          <a:p>
            <a:r>
              <a:rPr lang="en-IN" dirty="0">
                <a:solidFill>
                  <a:srgbClr val="C00000"/>
                </a:solidFill>
              </a:rPr>
              <a:t>Note</a:t>
            </a:r>
            <a:r>
              <a:rPr lang="en-IN" dirty="0"/>
              <a:t> that a table with a </a:t>
            </a:r>
            <a:r>
              <a:rPr lang="en-IN" b="1" dirty="0"/>
              <a:t>foreign</a:t>
            </a:r>
            <a:r>
              <a:rPr lang="en-IN" dirty="0"/>
              <a:t> </a:t>
            </a:r>
            <a:r>
              <a:rPr lang="en-IN" b="1" dirty="0"/>
              <a:t>key</a:t>
            </a:r>
            <a:r>
              <a:rPr lang="en-IN" dirty="0"/>
              <a:t> that references another table's primary key is MUL</a:t>
            </a:r>
          </a:p>
        </p:txBody>
      </p:sp>
      <p:sp>
        <p:nvSpPr>
          <p:cNvPr id="8" name="Rectangle 7">
            <a:extLst>
              <a:ext uri="{FF2B5EF4-FFF2-40B4-BE49-F238E27FC236}">
                <a16:creationId xmlns:a16="http://schemas.microsoft.com/office/drawing/2014/main" id="{08DFAF80-F40D-4140-9E3D-E24B08960F74}"/>
              </a:ext>
            </a:extLst>
          </p:cNvPr>
          <p:cNvSpPr/>
          <p:nvPr/>
        </p:nvSpPr>
        <p:spPr>
          <a:xfrm>
            <a:off x="2003920" y="3154437"/>
            <a:ext cx="5136159" cy="400110"/>
          </a:xfrm>
          <a:prstGeom prst="rect">
            <a:avLst/>
          </a:prstGeom>
        </p:spPr>
        <p:txBody>
          <a:bodyPr wrap="squar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9752986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3792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400" y="141982"/>
            <a:ext cx="8763000" cy="1077218"/>
          </a:xfrm>
          <a:prstGeom prst="rect">
            <a:avLst/>
          </a:prstGeom>
        </p:spPr>
        <p:txBody>
          <a:bodyPr wrap="square">
            <a:spAutoFit/>
          </a:bodyPr>
          <a:lstStyle/>
          <a:p>
            <a:pPr lvl="0" algn="r">
              <a:spcBef>
                <a:spcPct val="0"/>
              </a:spcBef>
              <a:defRPr/>
            </a:pPr>
            <a:r>
              <a:rPr lang="en-IN" sz="3200" b="1" i="1" dirty="0">
                <a:solidFill>
                  <a:srgbClr val="FF9900"/>
                </a:solidFill>
                <a:latin typeface="Arial" pitchFamily="34" charset="0"/>
                <a:cs typeface="Arial" pitchFamily="34" charset="0"/>
              </a:rPr>
              <a:t>Keys in Relational Model (Candidate, Super, Primary, Alternate and Foreign)?</a:t>
            </a:r>
            <a:endParaRPr lang="en-US" sz="32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676400"/>
            <a:ext cx="8839200" cy="3416320"/>
          </a:xfrm>
          <a:prstGeom prst="rect">
            <a:avLst/>
          </a:prstGeom>
        </p:spPr>
        <p:txBody>
          <a:bodyPr wrap="square">
            <a:spAutoFit/>
          </a:bodyPr>
          <a:lstStyle/>
          <a:p>
            <a:pPr algn="just"/>
            <a:r>
              <a:rPr lang="en-IN" b="1" i="1" dirty="0">
                <a:solidFill>
                  <a:schemeClr val="bg2">
                    <a:lumMod val="50000"/>
                  </a:schemeClr>
                </a:solidFill>
                <a:latin typeface="Arial" pitchFamily="34" charset="0"/>
                <a:cs typeface="Arial" pitchFamily="34" charset="0"/>
              </a:rPr>
              <a:t>Candidate Key: </a:t>
            </a:r>
            <a:r>
              <a:rPr lang="en-IN" dirty="0">
                <a:solidFill>
                  <a:schemeClr val="bg2">
                    <a:lumMod val="50000"/>
                  </a:schemeClr>
                </a:solidFill>
                <a:latin typeface="Arial" pitchFamily="34" charset="0"/>
                <a:cs typeface="Arial" pitchFamily="34" charset="0"/>
              </a:rPr>
              <a:t>The minimal set of attribute which can uniquely identify a tuple is known as candidate key. There can be more than one candidate key in a relation. For Example, ID as well as PHONE both are candidate keys for relation STUDENT. </a:t>
            </a:r>
          </a:p>
          <a:p>
            <a:pPr algn="just"/>
            <a:endParaRPr lang="en-IN" dirty="0">
              <a:solidFill>
                <a:schemeClr val="bg2">
                  <a:lumMod val="50000"/>
                </a:schemeClr>
              </a:solidFill>
              <a:latin typeface="Arial" pitchFamily="34" charset="0"/>
              <a:cs typeface="Arial" pitchFamily="34" charset="0"/>
            </a:endParaRPr>
          </a:p>
          <a:p>
            <a:pPr algn="just"/>
            <a:r>
              <a:rPr lang="en-IN" b="1" i="1" dirty="0">
                <a:solidFill>
                  <a:schemeClr val="bg2">
                    <a:lumMod val="50000"/>
                  </a:schemeClr>
                </a:solidFill>
                <a:latin typeface="Arial" pitchFamily="34" charset="0"/>
                <a:cs typeface="Arial" pitchFamily="34" charset="0"/>
              </a:rPr>
              <a:t>Primary Key: </a:t>
            </a:r>
            <a:r>
              <a:rPr lang="en-IN" dirty="0">
                <a:solidFill>
                  <a:schemeClr val="bg2">
                    <a:lumMod val="50000"/>
                  </a:schemeClr>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p>
          <a:p>
            <a:pPr algn="just"/>
            <a:endParaRPr lang="en-IN" dirty="0">
              <a:solidFill>
                <a:schemeClr val="bg2">
                  <a:lumMod val="50000"/>
                </a:schemeClr>
              </a:solidFill>
              <a:latin typeface="Gentium Basic"/>
            </a:endParaRPr>
          </a:p>
          <a:p>
            <a:pPr algn="just"/>
            <a:r>
              <a:rPr lang="en-IN" b="1" i="1" dirty="0">
                <a:solidFill>
                  <a:schemeClr val="bg2">
                    <a:lumMod val="50000"/>
                  </a:schemeClr>
                </a:solidFill>
                <a:latin typeface="Gentium Basic"/>
              </a:rPr>
              <a:t>Alternate Key: </a:t>
            </a:r>
            <a:r>
              <a:rPr lang="en-IN" dirty="0">
                <a:solidFill>
                  <a:schemeClr val="bg2">
                    <a:lumMod val="50000"/>
                  </a:schemeClr>
                </a:solidFill>
                <a:latin typeface="Gentium Basic"/>
              </a:rPr>
              <a:t>The candidate key other than primary key is called as alternate key. For Example, ID as well as PHONE both are candidate keys for relation STUDENT but PHONE will be alternate key (only one out of many candidate keys).</a:t>
            </a:r>
          </a:p>
        </p:txBody>
      </p:sp>
    </p:spTree>
    <p:extLst>
      <p:ext uri="{BB962C8B-B14F-4D97-AF65-F5344CB8AC3E}">
        <p14:creationId xmlns:p14="http://schemas.microsoft.com/office/powerpoint/2010/main" val="31079038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1702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14908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
        <p:nvSpPr>
          <p:cNvPr id="4" name="Rectangle 3">
            <a:extLst>
              <a:ext uri="{FF2B5EF4-FFF2-40B4-BE49-F238E27FC236}">
                <a16:creationId xmlns:a16="http://schemas.microsoft.com/office/drawing/2014/main" id="{1EE5D1A6-3E4F-4397-945C-83FCBAF12485}"/>
              </a:ext>
            </a:extLst>
          </p:cNvPr>
          <p:cNvSpPr/>
          <p:nvPr/>
        </p:nvSpPr>
        <p:spPr>
          <a:xfrm>
            <a:off x="138544" y="5013176"/>
            <a:ext cx="8853055" cy="64633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884854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solidFill>
                <a:srgbClr val="006C86"/>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076236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56506"/>
            <a:ext cx="8991600" cy="710964"/>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52409"/>
            <a:ext cx="8991600" cy="7109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PRIMARY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292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23528" y="1259175"/>
            <a:ext cx="8361255"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257209" indent="-257209">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257209" indent="-257209">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8822197-42C2-4933-9B76-75E3A385F8EC}"/>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1196078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869423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646331"/>
          </a:xfrm>
          <a:prstGeom prst="rect">
            <a:avLst/>
          </a:prstGeom>
          <a:noFill/>
        </p:spPr>
        <p:txBody>
          <a:bodyPr wrap="square">
            <a:spAutoFit/>
          </a:bodyPr>
          <a:lstStyle/>
          <a:p>
            <a:pPr algn="just"/>
            <a:r>
              <a:rPr lang="en-IN" dirty="0">
                <a:solidFill>
                  <a:srgbClr val="006C86"/>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COL2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COL3 </a:t>
            </a:r>
            <a:r>
              <a:rPr lang="en-IN" dirty="0">
                <a:solidFill>
                  <a:srgbClr val="834689"/>
                </a:solidFill>
                <a:latin typeface="Liberation Mono"/>
              </a:rPr>
              <a:t>INT</a:t>
            </a:r>
            <a:r>
              <a:rPr lang="en-IN" dirty="0">
                <a:solidFill>
                  <a:schemeClr val="accent2">
                    <a:lumMod val="50000"/>
                  </a:schemeClr>
                </a:solidFill>
                <a:latin typeface="Liberation Mono"/>
                <a:cs typeface="Arial" panose="020B0604020202020204" pitchFamily="34" charset="0"/>
              </a:rPr>
              <a: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374743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7630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solidFill>
                  <a:srgbClr val="006C86"/>
                </a:solidFill>
                <a:latin typeface="Segoe UI Light" panose="020B0502040204020203" pitchFamily="34" charset="0"/>
                <a:cs typeface="Segoe UI Light" panose="020B0502040204020203" pitchFamily="34" charset="0"/>
              </a:rPr>
              <a:t>The UNIQUE constraint uniquely identifies each record in a database table. The UNIQUE and PRIMARY KEY constraints both provide a guarantee for uniqueness for a column or set of columns.</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36626386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u_user_id UNIQUE KEY </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pk_user_id UNIQUE KEY</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user_id, username</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988411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92868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0142151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dirty="0">
                <a:solidFill>
                  <a:srgbClr val="006C86"/>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4869160"/>
            <a:ext cx="8869907" cy="646331"/>
          </a:xfrm>
          <a:prstGeom prst="rect">
            <a:avLst/>
          </a:prstGeom>
          <a:solidFill>
            <a:schemeClr val="bg1"/>
          </a:solidFill>
        </p:spPr>
        <p:txBody>
          <a:bodyPr wrap="square">
            <a:spAutoFit/>
          </a:bodyPr>
          <a:lstStyle/>
          <a:p>
            <a:r>
              <a:rPr lang="en-IN" dirty="0">
                <a:solidFill>
                  <a:srgbClr val="0089A4"/>
                </a:solidFill>
                <a:latin typeface="Liberation Mono"/>
                <a:cs typeface="Arial" panose="020B0604020202020204" pitchFamily="34" charset="0"/>
              </a:rPr>
              <a:t>The table containing the FOREIGN KEY is referred to as the </a:t>
            </a:r>
            <a:r>
              <a:rPr lang="en-IN" dirty="0">
                <a:solidFill>
                  <a:srgbClr val="FF0000"/>
                </a:solidFill>
                <a:latin typeface="Liberation Mono"/>
                <a:cs typeface="Arial" panose="020B0604020202020204" pitchFamily="34" charset="0"/>
              </a:rPr>
              <a:t>child table</a:t>
            </a:r>
            <a:r>
              <a:rPr lang="en-IN" dirty="0">
                <a:solidFill>
                  <a:srgbClr val="0089A4"/>
                </a:solidFill>
                <a:latin typeface="Liberation Mono"/>
                <a:cs typeface="Arial" panose="020B0604020202020204" pitchFamily="34" charset="0"/>
              </a:rPr>
              <a:t>, and the table containing the PRIMARY KEY (referenced key) is the </a:t>
            </a:r>
            <a:r>
              <a:rPr lang="en-IN" dirty="0">
                <a:solidFill>
                  <a:srgbClr val="FF0000"/>
                </a:solidFill>
                <a:latin typeface="Liberation Mono"/>
                <a:cs typeface="Arial" panose="020B0604020202020204" pitchFamily="34" charset="0"/>
              </a:rPr>
              <a:t>parent table</a:t>
            </a:r>
            <a:r>
              <a:rPr lang="en-IN" dirty="0">
                <a:solidFill>
                  <a:srgbClr val="0089A4"/>
                </a:solidFill>
                <a:latin typeface="Liberation Mono"/>
                <a:cs typeface="Arial" panose="020B0604020202020204" pitchFamily="34" charset="0"/>
              </a:rPr>
              <a:t>.</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
        <p:nvSpPr>
          <p:cNvPr id="6" name="Rectangle 5">
            <a:extLst>
              <a:ext uri="{FF2B5EF4-FFF2-40B4-BE49-F238E27FC236}">
                <a16:creationId xmlns:a16="http://schemas.microsoft.com/office/drawing/2014/main" id="{DAD5B629-DB0F-4168-8000-8E7569A8A8E4}"/>
              </a:ext>
            </a:extLst>
          </p:cNvPr>
          <p:cNvSpPr/>
          <p:nvPr/>
        </p:nvSpPr>
        <p:spPr>
          <a:xfrm>
            <a:off x="5617784" y="5652537"/>
            <a:ext cx="3450621" cy="584775"/>
          </a:xfrm>
          <a:prstGeom prst="rect">
            <a:avLst/>
          </a:prstGeom>
        </p:spPr>
        <p:txBody>
          <a:bodyPr wrap="square">
            <a:spAutoFit/>
          </a:bodyPr>
          <a:lstStyle/>
          <a:p>
            <a:r>
              <a:rPr lang="en-US" sz="1600" dirty="0">
                <a:solidFill>
                  <a:schemeClr val="accent6">
                    <a:lumMod val="75000"/>
                  </a:schemeClr>
                </a:solidFill>
                <a:latin typeface="Verdana" panose="020B0604030504040204" pitchFamily="34" charset="0"/>
              </a:rPr>
              <a:t>A FOREIGN KEY is a key used to link multiple tables together.</a:t>
            </a:r>
            <a:endParaRPr lang="en-IN" sz="1600" dirty="0">
              <a:solidFill>
                <a:schemeClr val="accent6">
                  <a:lumMod val="75000"/>
                </a:schemeClr>
              </a:solidFill>
            </a:endParaRPr>
          </a:p>
        </p:txBody>
      </p:sp>
    </p:spTree>
    <p:extLst>
      <p:ext uri="{BB962C8B-B14F-4D97-AF65-F5344CB8AC3E}">
        <p14:creationId xmlns:p14="http://schemas.microsoft.com/office/powerpoint/2010/main" val="14695960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chemeClr val="bg1"/>
          </a:solidFill>
        </p:spPr>
        <p:txBody>
          <a:bodyPr wrap="square">
            <a:spAutoFit/>
          </a:bodyPr>
          <a:lstStyle/>
          <a:p>
            <a:r>
              <a:rPr lang="en-IN" sz="2000" dirty="0"/>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214282" y="4614644"/>
            <a:ext cx="8643998" cy="1600438"/>
          </a:xfrm>
          <a:prstGeom prst="rect">
            <a:avLst/>
          </a:prstGeom>
        </p:spPr>
        <p:txBody>
          <a:bodyPr wrap="square">
            <a:spAutoFit/>
          </a:bodyPr>
          <a:lstStyle/>
          <a:p>
            <a:r>
              <a:rPr lang="en-US" dirty="0">
                <a:solidFill>
                  <a:srgbClr val="E01E1E"/>
                </a:solidFill>
              </a:rPr>
              <a:t>Note: </a:t>
            </a:r>
          </a:p>
          <a:p>
            <a:r>
              <a:rPr lang="en-US" dirty="0">
                <a:solidFill>
                  <a:srgbClr val="006C86"/>
                </a:solidFill>
              </a:rPr>
              <a:t>Parent and child tables must use the same storage engine, and they cannot be defined as temporary tables.</a:t>
            </a:r>
          </a:p>
          <a:p>
            <a:endParaRPr lang="en-US" sz="800" dirty="0">
              <a:solidFill>
                <a:srgbClr val="006C86"/>
              </a:solidFill>
            </a:endParaRPr>
          </a:p>
          <a:p>
            <a:r>
              <a:rPr lang="en-US" dirty="0">
                <a:solidFill>
                  <a:srgbClr val="006C86"/>
                </a:solidFill>
              </a:rPr>
              <a:t>If the CONSTRAINT symbol clause is not defined, or a symbol is not included then.</a:t>
            </a:r>
          </a:p>
          <a:p>
            <a:r>
              <a:rPr lang="en-US" dirty="0">
                <a:solidFill>
                  <a:srgbClr val="006C86"/>
                </a:solidFill>
              </a:rPr>
              <a:t>For InnoDB tables, a constraint name is generated automatically.</a:t>
            </a:r>
          </a:p>
        </p:txBody>
      </p:sp>
    </p:spTree>
    <p:extLst>
      <p:ext uri="{BB962C8B-B14F-4D97-AF65-F5344CB8AC3E}">
        <p14:creationId xmlns:p14="http://schemas.microsoft.com/office/powerpoint/2010/main" val="83457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460" y="4804083"/>
            <a:ext cx="6075784" cy="584775"/>
          </a:xfrm>
          <a:prstGeom prst="rect">
            <a:avLst/>
          </a:prstGeom>
          <a:noFill/>
        </p:spPr>
        <p:txBody>
          <a:bodyPr wrap="square">
            <a:spAutoFit/>
          </a:bodyPr>
          <a:lstStyle/>
          <a:p>
            <a:pPr algn="just"/>
            <a:r>
              <a:rPr lang="en-IN" sz="1600" dirty="0">
                <a:solidFill>
                  <a:srgbClr val="0070C0"/>
                </a:solidFill>
                <a:latin typeface="Segoe UI" panose="020B0502040204020203" pitchFamily="34" charset="0"/>
                <a:cs typeface="Segoe UI" panose="020B0502040204020203" pitchFamily="34" charset="0"/>
              </a:rPr>
              <a:t>The customers table is called parent table or referenced table, and the orders table is known as child table or referencing table.</a:t>
            </a:r>
          </a:p>
        </p:txBody>
      </p:sp>
    </p:spTree>
    <p:extLst>
      <p:ext uri="{BB962C8B-B14F-4D97-AF65-F5344CB8AC3E}">
        <p14:creationId xmlns:p14="http://schemas.microsoft.com/office/powerpoint/2010/main" val="12577210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MODULE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,subject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description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pk_id_subject primary key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id, subject</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STUDENT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rgbClr val="834689"/>
                </a:solidFill>
                <a:latin typeface="Liberation Mono"/>
              </a:rPr>
              <a:t>INT</a:t>
            </a:r>
            <a:r>
              <a:rPr lang="en-IN" dirty="0">
                <a:latin typeface="Liberation Mono"/>
                <a:cs typeface="Arial" panose="020B0604020202020204" pitchFamily="34" charset="0"/>
              </a:rPr>
              <a:t> , ModuleID </a:t>
            </a:r>
            <a:r>
              <a:rPr lang="en-IN" dirty="0">
                <a:solidFill>
                  <a:srgbClr val="834689"/>
                </a:solidFill>
                <a:latin typeface="Liberation Mono"/>
              </a:rPr>
              <a:t>int</a:t>
            </a:r>
            <a:r>
              <a:rPr lang="en-IN" dirty="0">
                <a:latin typeface="Liberation Mono"/>
                <a:cs typeface="Arial" panose="020B0604020202020204" pitchFamily="34" charset="0"/>
              </a:rPr>
              <a:t>, subjectID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address </a:t>
            </a:r>
            <a:r>
              <a:rPr lang="en-IN" dirty="0">
                <a:solidFill>
                  <a:srgbClr val="834689"/>
                </a:solidFill>
                <a:latin typeface="Liberation Mono"/>
              </a:rPr>
              <a:t>TEXT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fk_ModuleId_subjectID foreign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ModuleID</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references module(id</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6" name="Rectangle 5"/>
          <p:cNvSpPr/>
          <p:nvPr/>
        </p:nvSpPr>
        <p:spPr>
          <a:xfrm>
            <a:off x="228600" y="434167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4282516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764704"/>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chemeClr val="bg1">
              <a:lumMod val="95000"/>
            </a:schemeClr>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936232" y="1544797"/>
            <a:ext cx="4114800" cy="646331"/>
          </a:xfrm>
          <a:prstGeom prst="rect">
            <a:avLst/>
          </a:prstGeom>
          <a:noFill/>
        </p:spPr>
        <p:txBody>
          <a:bodyPr wrap="square">
            <a:spAutoFit/>
          </a:bodyPr>
          <a:lstStyle/>
          <a:p>
            <a:r>
              <a:rPr lang="en-IN" dirty="0">
                <a:solidFill>
                  <a:srgbClr val="00B050"/>
                </a:solidFill>
              </a:rPr>
              <a:t>Cascaded FOREIGN KEY actions do not activate triggers.</a:t>
            </a:r>
          </a:p>
        </p:txBody>
      </p:sp>
      <p:sp>
        <p:nvSpPr>
          <p:cNvPr id="7" name="Rectangle 6">
            <a:extLst>
              <a:ext uri="{FF2B5EF4-FFF2-40B4-BE49-F238E27FC236}">
                <a16:creationId xmlns:a16="http://schemas.microsoft.com/office/drawing/2014/main" id="{164EDEB9-F6C6-41A6-BA50-B7A731DD35CA}"/>
              </a:ext>
            </a:extLst>
          </p:cNvPr>
          <p:cNvSpPr/>
          <p:nvPr/>
        </p:nvSpPr>
        <p:spPr>
          <a:xfrm>
            <a:off x="227554" y="4540774"/>
            <a:ext cx="8535446" cy="338554"/>
          </a:xfrm>
          <a:prstGeom prst="rect">
            <a:avLst/>
          </a:prstGeom>
        </p:spPr>
        <p:txBody>
          <a:bodyPr wrap="square">
            <a:spAutoFit/>
          </a:bodyPr>
          <a:lstStyle/>
          <a:p>
            <a:r>
              <a:rPr lang="en-IN" sz="1600" dirty="0">
                <a:solidFill>
                  <a:srgbClr val="006C86"/>
                </a:solidFill>
              </a:rPr>
              <a:t>For an ON DELETE or ON UPDATE that is not specified, the default action is always NO ACTION.  </a:t>
            </a:r>
          </a:p>
        </p:txBody>
      </p:sp>
    </p:spTree>
    <p:extLst>
      <p:ext uri="{BB962C8B-B14F-4D97-AF65-F5344CB8AC3E}">
        <p14:creationId xmlns:p14="http://schemas.microsoft.com/office/powerpoint/2010/main" val="1485947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79512" y="887809"/>
            <a:ext cx="8784976" cy="3693319"/>
          </a:xfrm>
          <a:prstGeom prst="rect">
            <a:avLst/>
          </a:prstGeom>
        </p:spPr>
        <p:txBody>
          <a:bodyPr wrap="square">
            <a:spAutoFit/>
          </a:bodyPr>
          <a:lstStyle/>
          <a:p>
            <a:r>
              <a:rPr lang="en-IN" dirty="0">
                <a:solidFill>
                  <a:srgbClr val="2658E6"/>
                </a:solidFill>
              </a:rPr>
              <a:t>SET</a:t>
            </a:r>
            <a:r>
              <a:rPr lang="en-IN" dirty="0">
                <a:solidFill>
                  <a:srgbClr val="006C86"/>
                </a:solidFill>
              </a:rPr>
              <a:t> </a:t>
            </a:r>
            <a:r>
              <a:rPr lang="en-IN" dirty="0">
                <a:solidFill>
                  <a:srgbClr val="2658E6"/>
                </a:solidFill>
              </a:rPr>
              <a:t>NULL</a:t>
            </a:r>
            <a:r>
              <a:rPr lang="en-IN" dirty="0"/>
              <a:t>: Delete or update the row from the parent table and set the foreign key column or columns in the child table to NULL. If you specify a SET NULL action, make sure that you have not declared the columns in the child table as NOT NULL.</a:t>
            </a:r>
          </a:p>
          <a:p>
            <a:endParaRPr lang="en-IN" dirty="0"/>
          </a:p>
          <a:p>
            <a:r>
              <a:rPr lang="en-IN" dirty="0">
                <a:solidFill>
                  <a:srgbClr val="2658E6"/>
                </a:solidFill>
              </a:rPr>
              <a:t>RESTRICT</a:t>
            </a:r>
            <a:r>
              <a:rPr lang="en-IN" dirty="0"/>
              <a:t>: Rejects the delete or update operation for the parent table. Specifying RESTRICT (or NO ACTION) is the same as omitting the ON DELETE or ON UPDATE clause.</a:t>
            </a:r>
          </a:p>
          <a:p>
            <a:endParaRPr lang="en-IN" dirty="0"/>
          </a:p>
          <a:p>
            <a:r>
              <a:rPr lang="en-IN" dirty="0">
                <a:solidFill>
                  <a:srgbClr val="2658E6"/>
                </a:solidFill>
              </a:rPr>
              <a:t>NO</a:t>
            </a:r>
            <a:r>
              <a:rPr lang="en-IN" dirty="0"/>
              <a:t> </a:t>
            </a:r>
            <a:r>
              <a:rPr lang="en-IN" dirty="0">
                <a:solidFill>
                  <a:srgbClr val="2658E6"/>
                </a:solidFill>
              </a:rPr>
              <a:t>ACTION</a:t>
            </a:r>
            <a:r>
              <a:rPr lang="en-IN" dirty="0"/>
              <a:t>:  Is equivalent to RESTRICT. The MySQL Server rejects the delete or update operation for the parent table if there is a related foreign key value in the referenced table.</a:t>
            </a:r>
          </a:p>
          <a:p>
            <a:endParaRPr lang="en-IN" dirty="0"/>
          </a:p>
          <a:p>
            <a:r>
              <a:rPr lang="en-IN" dirty="0">
                <a:solidFill>
                  <a:srgbClr val="2658E6"/>
                </a:solidFill>
              </a:rPr>
              <a:t>SET</a:t>
            </a:r>
            <a:r>
              <a:rPr lang="en-IN" dirty="0"/>
              <a:t> </a:t>
            </a:r>
            <a:r>
              <a:rPr lang="en-IN" dirty="0">
                <a:solidFill>
                  <a:srgbClr val="2658E6"/>
                </a:solidFill>
              </a:rPr>
              <a:t>DEFAULT</a:t>
            </a:r>
            <a:r>
              <a:rPr lang="en-IN" dirty="0"/>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8333826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84995"/>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a:t>
            </a:r>
            <a:r>
              <a:rPr lang="en-IN" dirty="0">
                <a:solidFill>
                  <a:srgbClr val="834689"/>
                </a:solidFill>
                <a:latin typeface="Liberation Mono"/>
              </a:rPr>
              <a:t>INT</a:t>
            </a:r>
            <a:r>
              <a:rPr lang="en-IN" sz="1600" dirty="0">
                <a:latin typeface="Arial" panose="020B0604020202020204" pitchFamily="34" charset="0"/>
                <a:cs typeface="Arial" panose="020B0604020202020204" pitchFamily="34" charset="0"/>
              </a:rPr>
              <a:t>, fName </a:t>
            </a:r>
            <a:r>
              <a:rPr lang="en-IN" dirty="0">
                <a:solidFill>
                  <a:srgbClr val="834689"/>
                </a:solidFill>
                <a:latin typeface="Liberation Mono"/>
              </a:rPr>
              <a:t>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2658E6"/>
                </a:solidFill>
              </a:rPr>
              <a:t>CASCADE</a:t>
            </a:r>
            <a:r>
              <a:rPr lang="en-IN" dirty="0"/>
              <a:t>: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solidFill>
                  <a:srgbClr val="2658E6"/>
                </a:solidFill>
              </a:rPr>
              <a:t>SET</a:t>
            </a:r>
            <a:r>
              <a:rPr lang="en-IN" dirty="0"/>
              <a:t> </a:t>
            </a:r>
            <a:r>
              <a:rPr lang="en-IN" dirty="0">
                <a:solidFill>
                  <a:srgbClr val="2658E6"/>
                </a:solidFill>
              </a:rPr>
              <a:t>NULL</a:t>
            </a:r>
            <a:r>
              <a:rPr lang="en-IN" dirty="0"/>
              <a:t>: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9002979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659922"/>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000100" y="4294837"/>
            <a:ext cx="7072362" cy="646331"/>
          </a:xfrm>
          <a:prstGeom prst="rect">
            <a:avLst/>
          </a:prstGeom>
        </p:spPr>
        <p:txBody>
          <a:bodyPr wrap="square">
            <a:spAutoFit/>
          </a:bodyPr>
          <a:lstStyle/>
          <a:p>
            <a:r>
              <a:rPr lang="en-US" dirty="0">
                <a:solidFill>
                  <a:srgbClr val="006C86"/>
                </a:solidFill>
              </a:rPr>
              <a:t>Prior to MySQL 8.0.16, CREATE TABLE permits only the following limited version of table CHECK constraint syntax, which is parsed and ignored.</a:t>
            </a:r>
          </a:p>
        </p:txBody>
      </p:sp>
      <p:grpSp>
        <p:nvGrpSpPr>
          <p:cNvPr id="22" name="Group 21">
            <a:extLst>
              <a:ext uri="{FF2B5EF4-FFF2-40B4-BE49-F238E27FC236}">
                <a16:creationId xmlns:a16="http://schemas.microsoft.com/office/drawing/2014/main" id="{485BEEF7-C4F7-42B1-BA35-CAF136A7F841}"/>
              </a:ext>
            </a:extLst>
          </p:cNvPr>
          <p:cNvGrpSpPr/>
          <p:nvPr/>
        </p:nvGrpSpPr>
        <p:grpSpPr>
          <a:xfrm>
            <a:off x="4572000" y="620688"/>
            <a:ext cx="3962400" cy="1558275"/>
            <a:chOff x="4572000" y="620688"/>
            <a:chExt cx="3962400" cy="1558275"/>
          </a:xfrm>
        </p:grpSpPr>
        <p:grpSp>
          <p:nvGrpSpPr>
            <p:cNvPr id="6" name="Group 5">
              <a:extLst>
                <a:ext uri="{FF2B5EF4-FFF2-40B4-BE49-F238E27FC236}">
                  <a16:creationId xmlns:a16="http://schemas.microsoft.com/office/drawing/2014/main" id="{62D5F524-88BD-4CF0-9A23-FE7B4329A8BD}"/>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75E406B5-A1E6-4472-9256-7180BC098746}"/>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2DA2F098-1D58-4539-B654-4D32E9DDB893}"/>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C16BFD9-3CE4-4A01-949B-3B48485BE111}"/>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7E0D4A89-92B2-429C-99B5-A2319D9A55C5}"/>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18C3AC53-3F16-4647-83D9-0DCC5090765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5BEFB606-F7C9-4A2D-A817-A24B2A17D6FA}"/>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8CA17CAD-2997-4519-99A1-D9D542D41B06}"/>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CA1E3F-6726-4698-BBE2-36FA4C6F8A86}"/>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1DD9296D-F03F-49D8-A44D-7E2A80B58D32}"/>
              </a:ext>
            </a:extLst>
          </p:cNvPr>
          <p:cNvSpPr/>
          <p:nvPr/>
        </p:nvSpPr>
        <p:spPr>
          <a:xfrm>
            <a:off x="103494" y="229863"/>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Tree>
    <p:extLst>
      <p:ext uri="{BB962C8B-B14F-4D97-AF65-F5344CB8AC3E}">
        <p14:creationId xmlns:p14="http://schemas.microsoft.com/office/powerpoint/2010/main" val="40851411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76200" y="1340768"/>
            <a:ext cx="89916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user_id </a:t>
            </a:r>
            <a:r>
              <a:rPr lang="en-IN" dirty="0">
                <a:solidFill>
                  <a:srgbClr val="834689"/>
                </a:solidFill>
                <a:latin typeface="Liberation Mono"/>
              </a:rPr>
              <a:t>INT</a:t>
            </a:r>
            <a:r>
              <a:rPr lang="en-IN" dirty="0">
                <a:latin typeface="Liberation Mono"/>
                <a:cs typeface="Arial" panose="020B0604020202020204" pitchFamily="34" charset="0"/>
              </a:rPr>
              <a:t>, username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password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email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age</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constraint chk_age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age &gt;=18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65860"/>
                </a:solidFill>
                <a:latin typeface="Liberation Mono"/>
                <a:cs typeface="Arial" panose="020B0604020202020204" pitchFamily="34" charset="0"/>
              </a:rPr>
              <a:t>ENGINE=InnoDB</a:t>
            </a:r>
            <a:r>
              <a:rPr lang="en-IN" dirty="0">
                <a:latin typeface="Liberation Mono"/>
                <a:cs typeface="Arial" panose="020B0604020202020204" pitchFamily="34" charset="0"/>
              </a:rPr>
              <a:t>;</a:t>
            </a:r>
          </a:p>
        </p:txBody>
      </p:sp>
      <p:sp>
        <p:nvSpPr>
          <p:cNvPr id="10" name="Rectangle 9"/>
          <p:cNvSpPr/>
          <p:nvPr/>
        </p:nvSpPr>
        <p:spPr>
          <a:xfrm>
            <a:off x="214282" y="3070701"/>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285720" y="3933056"/>
            <a:ext cx="8643998" cy="1295868"/>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INT,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&gt; </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 + C2</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7" name="Rectangle 6">
            <a:extLst>
              <a:ext uri="{FF2B5EF4-FFF2-40B4-BE49-F238E27FC236}">
                <a16:creationId xmlns:a16="http://schemas.microsoft.com/office/drawing/2014/main" id="{56DFA348-266B-4B91-BC2C-919F6B5018B2}"/>
              </a:ext>
            </a:extLst>
          </p:cNvPr>
          <p:cNvSpPr/>
          <p:nvPr/>
        </p:nvSpPr>
        <p:spPr>
          <a:xfrm>
            <a:off x="285720" y="5445224"/>
            <a:ext cx="8411524" cy="741870"/>
          </a:xfrm>
          <a:prstGeom prst="rect">
            <a:avLst/>
          </a:prstGeom>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CHK_ID </a:t>
            </a:r>
            <a:r>
              <a:rPr lang="en-IN" dirty="0">
                <a:latin typeface="Liberation Mono"/>
                <a:cs typeface="Arial" panose="020B0604020202020204" pitchFamily="34" charset="0"/>
              </a:rPr>
              <a:t>CHECK (ID &gt;10);</a:t>
            </a:r>
          </a:p>
          <a:p>
            <a:pPr marL="342900" indent="-342900">
              <a:lnSpc>
                <a:spcPct val="150000"/>
              </a:lnSpc>
              <a:buFont typeface="+mj-lt"/>
              <a:buAutoNum type="arabicPeriod"/>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 </a:t>
            </a:r>
            <a:r>
              <a:rPr lang="en-US" sz="2000" dirty="0">
                <a:solidFill>
                  <a:schemeClr val="bg1"/>
                </a:solidFill>
              </a:rPr>
              <a:t>IN, LIKE, and BETWEEN </a:t>
            </a:r>
            <a:r>
              <a:rPr lang="en-IN" sz="3200" b="1" i="1" dirty="0">
                <a:solidFill>
                  <a:srgbClr val="FFFF00"/>
                </a:solidFill>
                <a:latin typeface="Arial" pitchFamily="34" charset="0"/>
                <a:cs typeface="Arial" pitchFamily="34" charset="0"/>
              </a:rPr>
              <a:t>)</a:t>
            </a:r>
          </a:p>
        </p:txBody>
      </p:sp>
      <p:sp>
        <p:nvSpPr>
          <p:cNvPr id="5" name="Rectangle 4"/>
          <p:cNvSpPr/>
          <p:nvPr/>
        </p:nvSpPr>
        <p:spPr>
          <a:xfrm>
            <a:off x="76200" y="838200"/>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79512" y="1490797"/>
            <a:ext cx="8501122" cy="286232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635457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9" name="Rectangle 8"/>
          <p:cNvSpPr/>
          <p:nvPr/>
        </p:nvSpPr>
        <p:spPr>
          <a:xfrm>
            <a:off x="214282" y="928670"/>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40293558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35108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42387801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30590402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32408287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6" name="Rectangle 5">
            <a:extLst>
              <a:ext uri="{FF2B5EF4-FFF2-40B4-BE49-F238E27FC236}">
                <a16:creationId xmlns:a16="http://schemas.microsoft.com/office/drawing/2014/main" id="{EAB953CC-0F64-4FF2-AF6D-53BCDE899F78}"/>
              </a:ext>
            </a:extLst>
          </p:cNvPr>
          <p:cNvSpPr/>
          <p:nvPr/>
        </p:nvSpPr>
        <p:spPr>
          <a:xfrm>
            <a:off x="251520" y="1268104"/>
            <a:ext cx="8740080"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818966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739485"/>
          </a:xfrm>
          <a:prstGeom prst="rect">
            <a:avLst/>
          </a:prstGeom>
          <a:noFill/>
        </p:spPr>
        <p:txBody>
          <a:bodyPr wrap="square">
            <a:spAutoFit/>
          </a:bodyPr>
          <a:lstStyle/>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US" i="1" dirty="0">
                <a:solidFill>
                  <a:srgbClr val="00B0F0"/>
                </a:solidFill>
                <a:latin typeface="Gill Sans MT (Body)"/>
                <a:cs typeface="Arial" panose="020B0604020202020204" pitchFamily="34" charset="0"/>
              </a:rPr>
              <a:t>Truncate</a:t>
            </a:r>
            <a:r>
              <a:rPr lang="en-US" dirty="0">
                <a:solidFill>
                  <a:srgbClr val="00B0F0"/>
                </a:solidFill>
                <a:latin typeface="Gill Sans MT (Body)"/>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does not cause </a:t>
            </a:r>
            <a:r>
              <a:rPr lang="en-IN" i="1" dirty="0">
                <a:solidFill>
                  <a:srgbClr val="00B0F0"/>
                </a:solidFill>
                <a:latin typeface="Gill Sans MT (Body)"/>
                <a:cs typeface="Arial" panose="020B0604020202020204" pitchFamily="34" charset="0"/>
              </a:rPr>
              <a:t>ON</a:t>
            </a:r>
            <a:r>
              <a:rPr lang="en-IN" dirty="0">
                <a:solidFill>
                  <a:srgbClr val="00B0F0"/>
                </a:solidFill>
                <a:latin typeface="Gill Sans MT (Body)"/>
                <a:cs typeface="Arial" panose="020B0604020202020204" pitchFamily="34" charset="0"/>
              </a:rPr>
              <a:t> </a:t>
            </a:r>
            <a:r>
              <a:rPr lang="en-IN" i="1" dirty="0">
                <a:solidFill>
                  <a:srgbClr val="00B0F0"/>
                </a:solidFill>
                <a:latin typeface="Gill Sans MT (Body)"/>
                <a:cs typeface="Arial" panose="020B0604020202020204" pitchFamily="34" charset="0"/>
              </a:rPr>
              <a:t>DELETE</a:t>
            </a:r>
            <a:r>
              <a:rPr lang="en-IN" dirty="0">
                <a:solidFill>
                  <a:srgbClr val="00B0F0"/>
                </a:solidFill>
                <a:latin typeface="Gill Sans MT (Body)"/>
                <a:cs typeface="Arial" panose="020B0604020202020204" pitchFamily="34" charset="0"/>
              </a:rPr>
              <a:t> triggers to fire.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i="1" dirty="0">
                <a:solidFill>
                  <a:srgbClr val="00B0F0"/>
                </a:solidFill>
                <a:latin typeface="Gill Sans MT (Body)"/>
                <a:cs typeface="Arial" panose="020B0604020202020204" pitchFamily="34" charset="0"/>
              </a:rPr>
              <a:t>Truncate</a:t>
            </a:r>
            <a:r>
              <a:rPr lang="en-IN" dirty="0">
                <a:solidFill>
                  <a:srgbClr val="00B0F0"/>
                </a:solidFill>
                <a:latin typeface="Gill Sans MT (Body)"/>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dirty="0">
              <a:solidFill>
                <a:srgbClr val="00B0F0"/>
              </a:solidFill>
              <a:latin typeface="Gill Sans MT (Body)"/>
            </a:endParaRPr>
          </a:p>
          <a:p>
            <a:pPr marL="285750" indent="-285750">
              <a:buFont typeface="Arial" panose="020B0604020202020204" pitchFamily="34" charset="0"/>
              <a:buChar char="•"/>
            </a:pPr>
            <a:r>
              <a:rPr lang="en-IN" i="1" dirty="0">
                <a:solidFill>
                  <a:srgbClr val="00B0F0"/>
                </a:solidFill>
                <a:latin typeface="Gill Sans MT (Body)"/>
              </a:rPr>
              <a:t>Truncate</a:t>
            </a:r>
            <a:r>
              <a:rPr lang="en-IN" dirty="0">
                <a:solidFill>
                  <a:srgbClr val="00B0F0"/>
                </a:solidFill>
                <a:latin typeface="Gill Sans MT (Body)"/>
              </a:rPr>
              <a:t> retain Identity and reset to the seed </a:t>
            </a:r>
            <a:r>
              <a:rPr lang="en-IN" i="1" dirty="0">
                <a:solidFill>
                  <a:srgbClr val="C74C49"/>
                </a:solidFill>
                <a:latin typeface="Gill Sans MT (Body)"/>
              </a:rPr>
              <a:t>(start value) </a:t>
            </a:r>
            <a:r>
              <a:rPr lang="en-IN" dirty="0">
                <a:solidFill>
                  <a:srgbClr val="00B0F0"/>
                </a:solidFill>
                <a:latin typeface="Gill Sans MT (Body)"/>
              </a:rPr>
              <a:t>value.</a:t>
            </a:r>
          </a:p>
          <a:p>
            <a:pPr marL="285750" indent="-285750">
              <a:buFont typeface="Arial" panose="020B0604020202020204" pitchFamily="34" charset="0"/>
              <a:buChar char="•"/>
            </a:pPr>
            <a:endParaRPr lang="en-IN" dirty="0">
              <a:solidFill>
                <a:srgbClr val="00B0F0"/>
              </a:solidFill>
              <a:latin typeface="Gill Sans MT (Body)"/>
              <a:cs typeface="Arial" panose="020B0604020202020204" pitchFamily="34" charset="0"/>
            </a:endParaRPr>
          </a:p>
          <a:p>
            <a:pPr marL="285750" indent="-285750">
              <a:buFont typeface="Arial" panose="020B0604020202020204" pitchFamily="34" charset="0"/>
              <a:buChar char="•"/>
            </a:pPr>
            <a:r>
              <a:rPr lang="en-IN" dirty="0">
                <a:solidFill>
                  <a:srgbClr val="00B0F0"/>
                </a:solidFill>
                <a:latin typeface="Gill Sans MT (Body)"/>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6042313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5221312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214282" y="142852"/>
            <a:ext cx="8786874" cy="923330"/>
          </a:xfrm>
          <a:prstGeom prst="rect">
            <a:avLst/>
          </a:prstGeom>
        </p:spPr>
        <p:txBody>
          <a:bodyPr wrap="square">
            <a:spAutoFit/>
          </a:bodyPr>
          <a:lstStyle/>
          <a:p>
            <a:r>
              <a:rPr lang="en-US" dirty="0">
                <a:solidFill>
                  <a:schemeClr val="bg2">
                    <a:lumMod val="50000"/>
                  </a:schemeClr>
                </a:solidFil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152400" y="1340768"/>
            <a:ext cx="8715436" cy="1200329"/>
          </a:xfrm>
          <a:prstGeom prst="rect">
            <a:avLst/>
          </a:prstGeom>
        </p:spPr>
        <p:txBody>
          <a:bodyPr wrap="square">
            <a:spAutoFit/>
          </a:bodyPr>
          <a:lstStyle/>
          <a:p>
            <a:r>
              <a:rPr lang="en-US" dirty="0"/>
              <a:t>There are 2 types of Views in SQL: Simple View and Complex View. </a:t>
            </a:r>
            <a:r>
              <a:rPr lang="en-US" b="1" dirty="0"/>
              <a:t>Simple views </a:t>
            </a:r>
            <a:r>
              <a:rPr lang="en-US" dirty="0"/>
              <a:t>can only contain a single base table. </a:t>
            </a:r>
            <a:r>
              <a:rPr lang="en-US" b="1" dirty="0"/>
              <a:t>Complex views</a:t>
            </a:r>
            <a:r>
              <a:rPr lang="en-US" dirty="0"/>
              <a:t>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2727482"/>
            <a:ext cx="7040723" cy="3987666"/>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517232"/>
            <a:ext cx="6027612" cy="400110"/>
          </a:xfrm>
          <a:prstGeom prst="rect">
            <a:avLst/>
          </a:prstGeom>
        </p:spPr>
        <p:txBody>
          <a:bodyPr wrap="none">
            <a:spAutoFit/>
          </a:bodyPr>
          <a:lstStyle/>
          <a:p>
            <a:r>
              <a:rPr lang="en-IN" sz="20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11610"/>
            <a:ext cx="8991600" cy="3385542"/>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There is a subquery in the SELECT clause.</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SQL statement defining the view joins tables.</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One of the tables in the FROM clause is a non-updatable view.</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1600" dirty="0">
              <a:solidFill>
                <a:srgbClr val="00B0F0"/>
              </a:solidFill>
              <a:latin typeface="Arial" panose="020B0604020202020204" pitchFamily="34" charset="0"/>
              <a:cs typeface="Arial" panose="020B0604020202020204" pitchFamily="34" charset="0"/>
            </a:endParaRPr>
          </a:p>
          <a:p>
            <a:pPr algn="just"/>
            <a:r>
              <a:rPr lang="en-IN" sz="1600" dirty="0">
                <a:solidFill>
                  <a:srgbClr val="00B0F0"/>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2467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nvGraphicFramePr>
        <p:xfrm>
          <a:off x="0" y="571480"/>
          <a:ext cx="9144000" cy="6172084"/>
        </p:xfrm>
        <a:graphic>
          <a:graphicData uri="http://schemas.openxmlformats.org/drawingml/2006/table">
            <a:tbl>
              <a:tblPr>
                <a:tableStyleId>{22838BEF-8BB2-4498-84A7-C5851F593DF1}</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326637">
                <a:tc>
                  <a:txBody>
                    <a:bodyPr/>
                    <a:lstStyle/>
                    <a:p>
                      <a:pPr algn="ctr" fontAlgn="base"/>
                      <a:r>
                        <a:rPr lang="en-US" sz="1800" cap="all" dirty="0"/>
                        <a:t>SIMPLE VIEW</a:t>
                      </a:r>
                      <a:endParaRPr lang="en-US" sz="1800" b="1" cap="all" dirty="0">
                        <a:solidFill>
                          <a:srgbClr val="000000"/>
                        </a:solidFill>
                        <a:latin typeface="Arial" pitchFamily="34" charset="0"/>
                        <a:cs typeface="Arial" pitchFamily="34" charset="0"/>
                      </a:endParaRPr>
                    </a:p>
                  </a:txBody>
                  <a:tcPr marL="40378" marR="40378" marT="40378" marB="40378" anchor="ctr"/>
                </a:tc>
                <a:tc>
                  <a:txBody>
                    <a:bodyPr/>
                    <a:lstStyle/>
                    <a:p>
                      <a:pPr algn="ctr" fontAlgn="base"/>
                      <a:r>
                        <a:rPr lang="en-US" sz="1800" cap="all"/>
                        <a:t>COMPLEX VIEW</a:t>
                      </a:r>
                      <a:endParaRPr lang="en-US" sz="1800" b="1" cap="all">
                        <a:solidFill>
                          <a:srgbClr val="000000"/>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953003">
                <a:tc>
                  <a:txBody>
                    <a:bodyPr/>
                    <a:lstStyle/>
                    <a:p>
                      <a:pPr algn="l" fontAlgn="base"/>
                      <a:r>
                        <a:rPr lang="en-US" sz="1800" dirty="0"/>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Conatins more than one base tables or is created from more than one tables.</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739500">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525996">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739500">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739500">
                <a:tc>
                  <a:txBody>
                    <a:bodyPr/>
                    <a:lstStyle/>
                    <a:p>
                      <a:pPr algn="l" fontAlgn="base"/>
                      <a:r>
                        <a:rPr lang="en-US" sz="1800"/>
                        <a:t>INSERT, DELETE and UPDATE are directly possible on a simle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1166506">
                <a:tc>
                  <a:txBody>
                    <a:bodyPr/>
                    <a:lstStyle/>
                    <a:p>
                      <a:pPr algn="l" fontAlgn="base"/>
                      <a:r>
                        <a:rPr lang="en-US" sz="1800"/>
                        <a:t>Simple view does not contain group by, distinct, pseudocolumn like rownum, columns defiend by expressions.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distinct, pseudocolumn like rownum, columns </a:t>
                      </a:r>
                      <a:r>
                        <a:rPr lang="en-US" sz="1800" dirty="0" err="1"/>
                        <a:t>defiend</a:t>
                      </a:r>
                      <a:r>
                        <a:rPr lang="en-US" sz="1800" dirty="0"/>
                        <a:t>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953003">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584775"/>
          </a:xfrm>
          <a:prstGeom prst="rect">
            <a:avLst/>
          </a:prstGeom>
          <a:noFill/>
        </p:spPr>
        <p:txBody>
          <a:bodyPr wrap="square">
            <a:spAutoFit/>
          </a:bodyPr>
          <a:lstStyle/>
          <a:p>
            <a:pPr algn="just"/>
            <a:r>
              <a:rPr lang="en-IN" sz="1600" dirty="0">
                <a:solidFill>
                  <a:srgbClr val="00B0F0"/>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76200" y="1322765"/>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03596" y="2876743"/>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94326"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76200"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94326" y="3537590"/>
            <a:ext cx="8870162" cy="2123658"/>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285720" y="3429000"/>
            <a:ext cx="8572560" cy="1938992"/>
          </a:xfrm>
          <a:prstGeom prst="rect">
            <a:avLst/>
          </a:prstGeom>
        </p:spPr>
        <p:txBody>
          <a:bodyPr wrap="square">
            <a:spAutoFit/>
          </a:bodyPr>
          <a:lstStyle/>
          <a:p>
            <a:pPr algn="just"/>
            <a:r>
              <a:rPr lang="en-US" sz="2000" dirty="0">
                <a:solidFill>
                  <a:srgbClr val="006C86"/>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799990" y="1168675"/>
            <a:ext cx="7353410" cy="462252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037536"/>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04800" y="4094812"/>
            <a:ext cx="8534400" cy="1477328"/>
          </a:xfrm>
          <a:prstGeom prst="rect">
            <a:avLst/>
          </a:prstGeom>
        </p:spPr>
        <p:txBody>
          <a:bodyPr wrap="square">
            <a:spAutoFit/>
          </a:bodyPr>
          <a:lstStyle/>
          <a:p>
            <a:r>
              <a:rPr lang="en-US" dirty="0"/>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0" y="0"/>
            <a:ext cx="9144000" cy="2862322"/>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928670"/>
            <a:ext cx="883920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solidFill>
                  <a:srgbClr val="006C86"/>
                </a:solidFill>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Functions are normally used for computations where as procedures are normally used for executing business logic.</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returns 1 value only. Procedure can return multiple values </a:t>
            </a:r>
            <a:r>
              <a:rPr lang="en-IN" sz="2000" dirty="0">
                <a:solidFill>
                  <a:srgbClr val="E12F2B"/>
                </a:solidFill>
              </a:rPr>
              <a:t>(max 1024)</a:t>
            </a:r>
            <a:r>
              <a:rPr lang="en-IN" sz="2000" dirty="0">
                <a:solidFill>
                  <a:srgbClr val="006C86"/>
                </a:solidFill>
              </a:rPr>
              <a:t>.</a:t>
            </a:r>
          </a:p>
          <a:p>
            <a:pPr marL="285750" indent="-285750">
              <a:buFont typeface="Arial" panose="020B0604020202020204" pitchFamily="34" charset="0"/>
              <a:buChar char="•"/>
            </a:pPr>
            <a:endParaRPr lang="en-IN" sz="600" dirty="0">
              <a:solidFill>
                <a:srgbClr val="006C86"/>
              </a:solidFill>
            </a:endParaRPr>
          </a:p>
          <a:p>
            <a:pPr marL="285750" indent="-285750">
              <a:buFont typeface="Arial" panose="020B0604020202020204" pitchFamily="34" charset="0"/>
              <a:buChar char="•"/>
            </a:pPr>
            <a:r>
              <a:rPr lang="en-IN" sz="2000" dirty="0">
                <a:solidFill>
                  <a:srgbClr val="006C86"/>
                </a:solidFill>
              </a:rPr>
              <a:t>A function can be called directly by SQL statement like select func_name from dual while procedures cannot.</a:t>
            </a:r>
          </a:p>
        </p:txBody>
      </p:sp>
      <p:sp>
        <p:nvSpPr>
          <p:cNvPr id="3" name="Rectangle 2"/>
          <p:cNvSpPr/>
          <p:nvPr/>
        </p:nvSpPr>
        <p:spPr>
          <a:xfrm>
            <a:off x="152400" y="4429132"/>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42844" y="2643182"/>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val="20000"/>
                    </a:ext>
                  </a:extLst>
                </a:gridCol>
                <a:gridCol w="855759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71414"/>
            <a:ext cx="7639072" cy="430887"/>
          </a:xfrm>
          <a:prstGeom prst="rect">
            <a:avLst/>
          </a:prstGeom>
          <a:solidFill>
            <a:schemeClr val="accent5">
              <a:lumMod val="20000"/>
              <a:lumOff val="80000"/>
            </a:schemeClr>
          </a:solidFill>
        </p:spPr>
        <p:txBody>
          <a:bodyPr wrap="square">
            <a:spAutoFit/>
          </a:bodyPr>
          <a:lstStyle/>
          <a:p>
            <a:r>
              <a:rPr lang="en-US" sz="2200" b="1"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42844" y="142852"/>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pro1(table_name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42844" y="3500438"/>
            <a:ext cx="8858312" cy="2862322"/>
          </a:xfrm>
          <a:prstGeom prst="rect">
            <a:avLst/>
          </a:prstGeom>
          <a:solidFill>
            <a:schemeClr val="accent3">
              <a:lumMod val="20000"/>
              <a:lumOff val="80000"/>
            </a:schemeClr>
          </a:solidFill>
        </p:spPr>
        <p:txBody>
          <a:bodyPr wrap="square">
            <a:spAutoFit/>
          </a:bodyPr>
          <a:lstStyle/>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pro1(c1 varchar(10), x varchar(10))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EXECUTE stmt3;</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928926" y="330623"/>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646331"/>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Gentium Basic"/>
              </a:rPr>
              <a:t>Domain Constraint = </a:t>
            </a:r>
            <a:r>
              <a:rPr lang="en-IN"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923330"/>
          </a:xfrm>
          <a:prstGeom prst="rect">
            <a:avLst/>
          </a:prstGeom>
        </p:spPr>
        <p:txBody>
          <a:bodyPr wrap="square">
            <a:spAutoFit/>
          </a:bodyPr>
          <a:lstStyle/>
          <a:p>
            <a:r>
              <a:rPr lang="en-IN" b="1" dirty="0">
                <a:solidFill>
                  <a:srgbClr val="0089A4"/>
                </a:solidFill>
                <a:latin typeface="Gentium Basic"/>
              </a:rPr>
              <a:t>Data</a:t>
            </a:r>
            <a:r>
              <a:rPr lang="en-IN" dirty="0">
                <a:solidFill>
                  <a:srgbClr val="0089A4"/>
                </a:solidFill>
                <a:latin typeface="Gentium Basic"/>
              </a:rPr>
              <a:t> </a:t>
            </a:r>
            <a:r>
              <a:rPr lang="en-IN" b="1" dirty="0">
                <a:solidFill>
                  <a:srgbClr val="0089A4"/>
                </a:solidFill>
                <a:latin typeface="Gentium Basic"/>
              </a:rPr>
              <a:t>integrity</a:t>
            </a:r>
            <a:r>
              <a:rPr lang="en-IN" dirty="0">
                <a:solidFill>
                  <a:srgbClr val="0089A4"/>
                </a:solidFill>
                <a:latin typeface="Gentium Basic"/>
              </a:rPr>
              <a:t> refers to the validity of data, meaning data is consistent and correct</a:t>
            </a:r>
            <a:r>
              <a:rPr lang="en-IN" dirty="0"/>
              <a:t>. </a:t>
            </a:r>
            <a:r>
              <a:rPr lang="en-IN"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287532"/>
          </a:xfrm>
          <a:prstGeom prst="rect">
            <a:avLst/>
          </a:prstGeom>
        </p:spPr>
        <p:txBody>
          <a:bodyPr wrap="square">
            <a:spAutoFit/>
          </a:bodyPr>
          <a:lstStyle/>
          <a:p>
            <a:pPr>
              <a:lnSpc>
                <a:spcPct val="150000"/>
              </a:lnSpc>
            </a:pPr>
            <a:r>
              <a:rPr lang="en-IN" b="1" i="1" dirty="0">
                <a:solidFill>
                  <a:srgbClr val="006C86"/>
                </a:solidFill>
              </a:rPr>
              <a:t>Entity</a:t>
            </a:r>
            <a:r>
              <a:rPr lang="en-IN" dirty="0">
                <a:solidFill>
                  <a:srgbClr val="006C86"/>
                </a:solidFill>
              </a:rPr>
              <a:t> </a:t>
            </a:r>
            <a:r>
              <a:rPr lang="en-IN" b="1" i="1" dirty="0">
                <a:solidFill>
                  <a:srgbClr val="006C86"/>
                </a:solidFill>
              </a:rPr>
              <a:t>integrity</a:t>
            </a:r>
            <a:r>
              <a:rPr lang="en-IN" dirty="0">
                <a:solidFill>
                  <a:srgbClr val="006C86"/>
                </a:solidFill>
              </a:rPr>
              <a:t> concerns the concept of a primary key.</a:t>
            </a:r>
          </a:p>
          <a:p>
            <a:pPr>
              <a:lnSpc>
                <a:spcPct val="150000"/>
              </a:lnSpc>
            </a:pPr>
            <a:r>
              <a:rPr lang="en-IN" b="1" i="1" dirty="0">
                <a:solidFill>
                  <a:srgbClr val="006C86"/>
                </a:solidFill>
              </a:rPr>
              <a:t>Referential</a:t>
            </a:r>
            <a:r>
              <a:rPr lang="en-IN" dirty="0">
                <a:solidFill>
                  <a:srgbClr val="006C86"/>
                </a:solidFill>
              </a:rPr>
              <a:t> </a:t>
            </a:r>
            <a:r>
              <a:rPr lang="en-IN" b="1" i="1" dirty="0">
                <a:solidFill>
                  <a:srgbClr val="006C86"/>
                </a:solidFill>
              </a:rPr>
              <a:t>integrity</a:t>
            </a:r>
            <a:r>
              <a:rPr lang="en-IN" dirty="0">
                <a:solidFill>
                  <a:srgbClr val="006C86"/>
                </a:solidFill>
              </a:rPr>
              <a:t> concerns the concept of a foreign key.</a:t>
            </a:r>
          </a:p>
          <a:p>
            <a:pPr>
              <a:lnSpc>
                <a:spcPct val="150000"/>
              </a:lnSpc>
            </a:pPr>
            <a:r>
              <a:rPr lang="en-IN" b="1" i="1" dirty="0">
                <a:solidFill>
                  <a:srgbClr val="006C86"/>
                </a:solidFill>
              </a:rPr>
              <a:t>Domain</a:t>
            </a:r>
            <a:r>
              <a:rPr lang="en-IN" i="1" dirty="0">
                <a:solidFill>
                  <a:srgbClr val="006C86"/>
                </a:solidFill>
              </a:rPr>
              <a:t> </a:t>
            </a:r>
            <a:r>
              <a:rPr lang="en-IN" b="1" i="1" dirty="0">
                <a:solidFill>
                  <a:srgbClr val="006C86"/>
                </a:solidFill>
              </a:rPr>
              <a:t>integrity</a:t>
            </a:r>
            <a:r>
              <a:rPr lang="en-IN" i="1" dirty="0">
                <a:solidFill>
                  <a:srgbClr val="006C86"/>
                </a:solidFill>
              </a:rPr>
              <a:t> </a:t>
            </a:r>
            <a:r>
              <a:rPr lang="en-IN" dirty="0">
                <a:solidFill>
                  <a:srgbClr val="006C86"/>
                </a:solidFill>
              </a:rPr>
              <a:t>A domain is a set of values of the same type.</a:t>
            </a:r>
          </a:p>
        </p:txBody>
      </p:sp>
      <p:sp>
        <p:nvSpPr>
          <p:cNvPr id="7" name="Rectangle 6"/>
          <p:cNvSpPr/>
          <p:nvPr/>
        </p:nvSpPr>
        <p:spPr>
          <a:xfrm>
            <a:off x="214282" y="4058893"/>
            <a:ext cx="8643998" cy="646331"/>
          </a:xfrm>
          <a:prstGeom prst="rect">
            <a:avLst/>
          </a:prstGeom>
        </p:spPr>
        <p:txBody>
          <a:bodyPr wrap="square">
            <a:spAutoFit/>
          </a:bodyPr>
          <a:lstStyle/>
          <a:p>
            <a:r>
              <a:rPr lang="en-IN" dirty="0">
                <a:solidFill>
                  <a:srgbClr val="0089A4"/>
                </a:solidFill>
                <a:latin typeface="Gentium Basic"/>
              </a:rPr>
              <a:t>Three types of integrity constraints: </a:t>
            </a:r>
            <a:r>
              <a:rPr lang="en-IN" b="1" i="1" dirty="0">
                <a:solidFill>
                  <a:srgbClr val="0089A4"/>
                </a:solidFill>
                <a:latin typeface="Gentium Basic"/>
              </a:rPr>
              <a:t>entity integrity, referential integrity and domain integrity</a:t>
            </a:r>
            <a:r>
              <a:rPr lang="en-IN" dirty="0">
                <a:solidFill>
                  <a:srgbClr val="0089A4"/>
                </a:solidFill>
                <a:latin typeface="Gentium Basic"/>
              </a:rPr>
              <a:t>:</a:t>
            </a:r>
            <a:endParaRPr lang="en-IN"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42844" y="1600130"/>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err="1">
                <a:solidFill>
                  <a:srgbClr val="0083A2"/>
                </a:solidFill>
              </a:rPr>
              <a:t>mysql</a:t>
            </a:r>
            <a:r>
              <a:rPr lang="en-US" dirty="0">
                <a:solidFill>
                  <a:srgbClr val="0083A2"/>
                </a:solidFill>
              </a:rPr>
              <a:t>&gt;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07504"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Anyone who wants to develop a good application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upper(</a:t>
            </a:r>
            <a:r>
              <a:rPr lang="en-US"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52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76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85794"/>
            <a:ext cx="118827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71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285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Table structure for XML file and load XML file.</a:t>
            </a:r>
          </a:p>
        </p:txBody>
      </p:sp>
      <p:sp>
        <p:nvSpPr>
          <p:cNvPr id="11" name="Rectangle 10"/>
          <p:cNvSpPr/>
          <p:nvPr/>
        </p:nvSpPr>
        <p:spPr>
          <a:xfrm>
            <a:off x="71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85794"/>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285720" y="1357298"/>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0" y="0"/>
            <a:ext cx="9144000" cy="1077218"/>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5" name="Rectangle 4"/>
          <p:cNvSpPr/>
          <p:nvPr/>
        </p:nvSpPr>
        <p:spPr>
          <a:xfrm>
            <a:off x="214282" y="1357298"/>
            <a:ext cx="8643998" cy="5386090"/>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Inserting XML script in table.</a:t>
            </a:r>
          </a:p>
        </p:txBody>
      </p:sp>
      <p:sp>
        <p:nvSpPr>
          <p:cNvPr id="4" name="TextBox 3"/>
          <p:cNvSpPr txBox="1"/>
          <p:nvPr/>
        </p:nvSpPr>
        <p:spPr>
          <a:xfrm>
            <a:off x="285720" y="571480"/>
            <a:ext cx="1324402"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285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214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from XML script from table.</a:t>
            </a:r>
          </a:p>
        </p:txBody>
      </p:sp>
      <p:sp>
        <p:nvSpPr>
          <p:cNvPr id="7" name="Rectangle 6"/>
          <p:cNvSpPr/>
          <p:nvPr/>
        </p:nvSpPr>
        <p:spPr>
          <a:xfrm>
            <a:off x="71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XML file</a:t>
            </a:r>
          </a:p>
        </p:txBody>
      </p:sp>
      <p:sp>
        <p:nvSpPr>
          <p:cNvPr id="5" name="Rectangle 4"/>
          <p:cNvSpPr/>
          <p:nvPr/>
        </p:nvSpPr>
        <p:spPr>
          <a:xfrm>
            <a:off x="214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285720" y="714356"/>
            <a:ext cx="2351926"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5720" y="720850"/>
            <a:ext cx="1324402"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Load and select  data from external XML file</a:t>
            </a:r>
          </a:p>
        </p:txBody>
      </p:sp>
      <p:sp>
        <p:nvSpPr>
          <p:cNvPr id="10" name="Rectangle 9"/>
          <p:cNvSpPr/>
          <p:nvPr/>
        </p:nvSpPr>
        <p:spPr>
          <a:xfrm>
            <a:off x="285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&lt; (SELECT MAX(SAL) FROM EMP);</a:t>
            </a:r>
          </a:p>
        </p:txBody>
      </p:sp>
      <p:sp>
        <p:nvSpPr>
          <p:cNvPr id="6" name="Rectangle 5"/>
          <p:cNvSpPr/>
          <p:nvPr/>
        </p:nvSpPr>
        <p:spPr>
          <a:xfrm>
            <a:off x="0" y="1600200"/>
            <a:ext cx="9144000" cy="707886"/>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2.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&gt; (SELECT MIN(SAL) FROM EMP);</a:t>
            </a:r>
          </a:p>
        </p:txBody>
      </p:sp>
      <p:sp>
        <p:nvSpPr>
          <p:cNvPr id="7" name="Rectangle 6"/>
          <p:cNvSpPr/>
          <p:nvPr/>
        </p:nvSpPr>
        <p:spPr>
          <a:xfrm>
            <a:off x="0" y="2514600"/>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3.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highest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MAX(SAL) FROM EMP WHERE SAL NOT IN (SELECT MAX(SAL) FROM EMP GROUP BY DEPTNO) GROUP BY DEPTNO;</a:t>
            </a:r>
          </a:p>
        </p:txBody>
      </p:sp>
      <p:sp>
        <p:nvSpPr>
          <p:cNvPr id="8" name="Rectangle 7"/>
          <p:cNvSpPr/>
          <p:nvPr/>
        </p:nvSpPr>
        <p:spPr>
          <a:xfrm>
            <a:off x="0" y="3654309"/>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4. Find 2</a:t>
            </a:r>
            <a:r>
              <a:rPr lang="en-IN" sz="2000" b="1" baseline="30000" dirty="0">
                <a:latin typeface="Calibri" panose="020F0502020204030204" pitchFamily="34" charset="0"/>
                <a:cs typeface="Calibri" panose="020F0502020204030204" pitchFamily="34" charset="0"/>
              </a:rPr>
              <a:t>nd</a:t>
            </a:r>
            <a:r>
              <a:rPr lang="en-IN" sz="2000" b="1" dirty="0">
                <a:latin typeface="Calibri" panose="020F0502020204030204" pitchFamily="34" charset="0"/>
                <a:cs typeface="Calibri" panose="020F0502020204030204" pitchFamily="34" charset="0"/>
              </a:rPr>
              <a:t> lowest salary of each department</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MIN(SAL) FROM EMP WHERE SAL NOT IN (SELECT MIN(SAL) FROM EMP GROUP BY DEPTNO) GROUP BY DEPTNO;</a:t>
            </a:r>
          </a:p>
        </p:txBody>
      </p:sp>
      <p:sp>
        <p:nvSpPr>
          <p:cNvPr id="10" name="Rectangle 9"/>
          <p:cNvSpPr/>
          <p:nvPr/>
        </p:nvSpPr>
        <p:spPr>
          <a:xfrm>
            <a:off x="0" y="4808194"/>
            <a:ext cx="9144000" cy="1015663"/>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5. Serial number jobwise</a:t>
            </a:r>
            <a:r>
              <a:rPr lang="en-IN" sz="2000" dirty="0">
                <a:latin typeface="Calibri" panose="020F0502020204030204" pitchFamily="34" charset="0"/>
                <a:cs typeface="Calibri" panose="020F0502020204030204" pitchFamily="34" charset="0"/>
              </a:rPr>
              <a:t>.</a:t>
            </a:r>
          </a:p>
          <a:p>
            <a:r>
              <a:rPr lang="en-IN" sz="2000" dirty="0">
                <a:solidFill>
                  <a:srgbClr val="5F9378"/>
                </a:solidFill>
                <a:latin typeface="Calibri" panose="020F0502020204030204" pitchFamily="34" charset="0"/>
                <a:cs typeface="Calibri" panose="020F0502020204030204" pitchFamily="34" charset="0"/>
              </a:rPr>
              <a:t>SELECT @CNT := CASE WHEN JOB = @JB THEN @CNT + 1 ELSE 1 END R1, @JB := JOB  FROM EMP, (SELECT @CNT :=0, @JB := '') E ORDER BY JOB;</a:t>
            </a:r>
          </a:p>
        </p:txBody>
      </p:sp>
    </p:spTree>
    <p:extLst>
      <p:ext uri="{BB962C8B-B14F-4D97-AF65-F5344CB8AC3E}">
        <p14:creationId xmlns:p14="http://schemas.microsoft.com/office/powerpoint/2010/main" val="22502373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0" y="685800"/>
            <a:ext cx="9144000" cy="2246769"/>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6. Find only the duplicate records</a:t>
            </a:r>
            <a:r>
              <a:rPr lang="en-IN" sz="2000" dirty="0">
                <a:latin typeface="Calibri" panose="020F0502020204030204" pitchFamily="34" charset="0"/>
                <a:cs typeface="Calibri" panose="020F0502020204030204" pitchFamily="34" charset="0"/>
              </a:rPr>
              <a:t>.</a:t>
            </a:r>
          </a:p>
          <a:p>
            <a:r>
              <a:rPr lang="en-US" sz="2000" dirty="0">
                <a:solidFill>
                  <a:srgbClr val="5F9378"/>
                </a:solidFill>
                <a:latin typeface="Calibri" panose="020F0502020204030204" pitchFamily="34" charset="0"/>
                <a:cs typeface="Calibri" panose="020F0502020204030204" pitchFamily="34" charset="0"/>
              </a:rPr>
              <a:t>select * from d1 where c1 not in (select min(c1) from d1 group by deptno, dname, loc, walletid) order by deptno;</a:t>
            </a:r>
          </a:p>
          <a:p>
            <a:endParaRPr lang="en-US" sz="2000" dirty="0">
              <a:solidFill>
                <a:srgbClr val="5F9378"/>
              </a:solidFill>
              <a:latin typeface="Calibri" panose="020F0502020204030204" pitchFamily="34" charset="0"/>
              <a:cs typeface="Calibri" panose="020F0502020204030204" pitchFamily="34" charset="0"/>
            </a:endParaRPr>
          </a:p>
          <a:p>
            <a:r>
              <a:rPr lang="en-US" sz="2000" dirty="0">
                <a:solidFill>
                  <a:srgbClr val="5F9378"/>
                </a:solidFill>
                <a:latin typeface="Calibri" panose="020F0502020204030204" pitchFamily="34" charset="0"/>
                <a:cs typeface="Calibri" panose="020F0502020204030204" pitchFamily="34" charset="0"/>
              </a:rPr>
              <a:t>select * from (select @cnt1 := @cnt1+1 R1, duplicate.* from duplicate,(select @cnt1:=0) t1) t2where t2.R1  not in (select min(@cnt := @cnt+1) R1 from duplicate, (select @cnt:=0) t4 group by deptno, dname, loc, WALLETID) order by deptno;</a:t>
            </a:r>
          </a:p>
        </p:txBody>
      </p:sp>
      <p:sp>
        <p:nvSpPr>
          <p:cNvPr id="6" name="Rectangle 5"/>
          <p:cNvSpPr/>
          <p:nvPr/>
        </p:nvSpPr>
        <p:spPr>
          <a:xfrm>
            <a:off x="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Interview questions</a:t>
            </a:r>
          </a:p>
        </p:txBody>
      </p:sp>
      <p:sp>
        <p:nvSpPr>
          <p:cNvPr id="5" name="Rectangle 4"/>
          <p:cNvSpPr/>
          <p:nvPr/>
        </p:nvSpPr>
        <p:spPr>
          <a:xfrm>
            <a:off x="152400" y="5334000"/>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228600" y="914400"/>
            <a:ext cx="8686800"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GothamRounded-Book"/>
              </a:rPr>
              <a:t>What is the difference between CHAR and VARCHAR?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444444"/>
                </a:solidFill>
                <a:latin typeface="GothamRounded-Book"/>
              </a:rPr>
              <a:t>What is the difference between DELETE, DROP, AND TRUNCATE.</a:t>
            </a:r>
          </a:p>
          <a:p>
            <a:pPr marL="285750" indent="-285750">
              <a:buFont typeface="Arial" panose="020B0604020202020204" pitchFamily="34" charset="0"/>
              <a:buChar char="•"/>
            </a:pPr>
            <a:endParaRPr lang="en-US" dirty="0">
              <a:solidFill>
                <a:srgbClr val="444444"/>
              </a:solidFill>
              <a:latin typeface="GothamRounded-Book"/>
            </a:endParaRPr>
          </a:p>
          <a:p>
            <a:pPr marL="285750" indent="-285750">
              <a:buFont typeface="Arial" panose="020B0604020202020204" pitchFamily="34" charset="0"/>
              <a:buChar char="•"/>
            </a:pPr>
            <a:r>
              <a:rPr lang="en-US" dirty="0"/>
              <a:t>What is the difference between DELETE TABLE and TRUNCATE TABLE commands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types of joins in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is the difference between primary key and unique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 SQL statements</a:t>
            </a:r>
          </a:p>
        </p:txBody>
      </p:sp>
      <p:sp>
        <p:nvSpPr>
          <p:cNvPr id="5" name="Rectangle 4"/>
          <p:cNvSpPr/>
          <p:nvPr/>
        </p:nvSpPr>
        <p:spPr>
          <a:xfrm>
            <a:off x="32657"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1295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0"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1295401"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1295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IMP</a:t>
            </a:r>
          </a:p>
        </p:txBody>
      </p:sp>
      <p:sp>
        <p:nvSpPr>
          <p:cNvPr id="2" name="Rectangle 1"/>
          <p:cNvSpPr/>
          <p:nvPr/>
        </p:nvSpPr>
        <p:spPr>
          <a:xfrm>
            <a:off x="145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990600"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304800" y="3700361"/>
            <a:ext cx="4648200" cy="2471839"/>
          </a:xfrm>
          <a:prstGeom prst="rect">
            <a:avLst/>
          </a:prstGeom>
        </p:spPr>
      </p:pic>
      <p:sp>
        <p:nvSpPr>
          <p:cNvPr id="6" name="Rectangle 5"/>
          <p:cNvSpPr/>
          <p:nvPr/>
        </p:nvSpPr>
        <p:spPr>
          <a:xfrm>
            <a:off x="145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533400" y="1250647"/>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533400"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524000" y="533400"/>
            <a:ext cx="5936240"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428596" y="4857760"/>
            <a:ext cx="4060727"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err="1">
                <a:latin typeface="Calibri" panose="020F0502020204030204" pitchFamily="34" charset="0"/>
                <a:ea typeface="Calibri" panose="020F0502020204030204" pitchFamily="34" charset="0"/>
                <a:cs typeface="Calibri" panose="020F0502020204030204" pitchFamily="34" charset="0"/>
              </a:rPr>
              <a:t>OrderDate</a:t>
            </a:r>
            <a:endParaRPr lang="en-IN"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56035" y="1382286"/>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Participation constraints</a:t>
            </a:r>
          </a:p>
        </p:txBody>
      </p:sp>
      <p:sp>
        <p:nvSpPr>
          <p:cNvPr id="3" name="Rectangle 2"/>
          <p:cNvSpPr/>
          <p:nvPr/>
        </p:nvSpPr>
        <p:spPr>
          <a:xfrm>
            <a:off x="152400" y="838200"/>
            <a:ext cx="8839200" cy="329320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6168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079719"/>
            <a:ext cx="86868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dirty="0">
                <a:latin typeface="Arial" pitchFamily="34" charset="0"/>
                <a:ea typeface="Arial Unicode MS" pitchFamily="34" charset="-128"/>
                <a:cs typeface="Arial" pitchFamily="34" charset="0"/>
              </a:rPr>
              <a:t>A schema is a </a:t>
            </a:r>
            <a:r>
              <a:rPr lang="en-IN" sz="3200" dirty="0">
                <a:latin typeface="Arial" pitchFamily="34" charset="0"/>
                <a:ea typeface="Arial Unicode MS" pitchFamily="34" charset="-128"/>
                <a:cs typeface="Arial" pitchFamily="34" charset="0"/>
              </a:rPr>
              <a:t>collection of database objects </a:t>
            </a:r>
            <a:r>
              <a:rPr lang="en-IN" sz="2400" dirty="0">
                <a:latin typeface="Arial" pitchFamily="34" charset="0"/>
                <a:ea typeface="Arial Unicode MS" pitchFamily="34" charset="-128"/>
                <a:cs typeface="Arial" pitchFamily="34" charset="0"/>
              </a:rPr>
              <a:t>associated with one particular database username. This username is called the schema owner, or the owner of the related group of objects. You may have one or multiple schemas in a database.</a:t>
            </a:r>
            <a:endParaRPr kumimoji="0" lang="en-US" sz="1600" u="none" strike="noStrike" cap="none" normalizeH="0" baseline="0" dirty="0">
              <a:ln>
                <a:noFill/>
              </a:ln>
              <a:effectLst/>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500002" y="3500438"/>
            <a:ext cx="8429716" cy="2400657"/>
          </a:xfrm>
          <a:prstGeom prst="rect">
            <a:avLst/>
          </a:prstGeom>
        </p:spPr>
        <p:txBody>
          <a:bodyPr wrap="square">
            <a:spAutoFit/>
          </a:bodyPr>
          <a:lstStyle/>
          <a:p>
            <a:r>
              <a:rPr lang="en-US" sz="2000" dirty="0">
                <a:solidFill>
                  <a:srgbClr val="006C86"/>
                </a:solidFill>
              </a:rPr>
              <a:t>Data modeling is the process of creating a data model for the data to be stored in a Database. This data model is a conceptual representation of</a:t>
            </a:r>
          </a:p>
          <a:p>
            <a:endParaRPr lang="en-US" sz="2000" dirty="0">
              <a:solidFill>
                <a:srgbClr val="006C86"/>
              </a:solidFill>
            </a:endParaRPr>
          </a:p>
          <a:p>
            <a:pPr>
              <a:lnSpc>
                <a:spcPct val="150000"/>
              </a:lnSpc>
              <a:buFont typeface="Arial" pitchFamily="34" charset="0"/>
              <a:buChar char="•"/>
            </a:pPr>
            <a:r>
              <a:rPr lang="en-US" sz="2000" dirty="0">
                <a:solidFill>
                  <a:srgbClr val="006C86"/>
                </a:solidFill>
              </a:rPr>
              <a:t>Data objects</a:t>
            </a:r>
          </a:p>
          <a:p>
            <a:pPr>
              <a:lnSpc>
                <a:spcPct val="150000"/>
              </a:lnSpc>
              <a:buFont typeface="Arial" pitchFamily="34" charset="0"/>
              <a:buChar char="•"/>
            </a:pPr>
            <a:r>
              <a:rPr lang="en-US" sz="2000" dirty="0">
                <a:solidFill>
                  <a:srgbClr val="006C86"/>
                </a:solidFill>
              </a:rPr>
              <a:t>The associations between different data objects</a:t>
            </a:r>
          </a:p>
          <a:p>
            <a:pPr>
              <a:lnSpc>
                <a:spcPct val="150000"/>
              </a:lnSpc>
              <a:buFont typeface="Arial" pitchFamily="34" charset="0"/>
              <a:buChar char="•"/>
            </a:pPr>
            <a:r>
              <a:rPr lang="en-US" sz="2000" dirty="0">
                <a:solidFill>
                  <a:srgbClr val="006C86"/>
                </a:solidFill>
              </a:rPr>
              <a:t>The rules.</a:t>
            </a:r>
          </a:p>
        </p:txBody>
      </p:sp>
    </p:spTree>
    <p:extLst>
      <p:ext uri="{BB962C8B-B14F-4D97-AF65-F5344CB8AC3E}">
        <p14:creationId xmlns:p14="http://schemas.microsoft.com/office/powerpoint/2010/main" val="1213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22018"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412264"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2458234" y="3072825"/>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133350" y="76200"/>
            <a:ext cx="8858250"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buFont typeface="Monotype Sorts" pitchFamily="2" charset="2"/>
              <a:buNone/>
            </a:pPr>
            <a:r>
              <a:rPr lang="en-US" sz="2000" i="1" dirty="0">
                <a:solidFill>
                  <a:srgbClr val="006C86"/>
                </a:solidFill>
                <a:latin typeface="Open Sans"/>
              </a:rPr>
              <a:t>Branch { branch-ID, branch-name, branch-city, assets }</a:t>
            </a:r>
          </a:p>
          <a:p>
            <a:pPr>
              <a:buFont typeface="Monotype Sorts" pitchFamily="2" charset="2"/>
              <a:buNone/>
            </a:pPr>
            <a:r>
              <a:rPr lang="en-US" sz="2000" i="1" dirty="0">
                <a:solidFill>
                  <a:srgbClr val="006C86"/>
                </a:solidFill>
                <a:latin typeface="Open Sans"/>
              </a:rPr>
              <a:t>Customer { customer-id, customer-name, customer-street, customer-only }</a:t>
            </a:r>
          </a:p>
          <a:p>
            <a:pPr>
              <a:buFont typeface="Monotype Sorts" pitchFamily="2" charset="2"/>
              <a:buNone/>
            </a:pPr>
            <a:r>
              <a:rPr lang="en-US" sz="2000" i="1" dirty="0">
                <a:solidFill>
                  <a:srgbClr val="006C86"/>
                </a:solidFill>
                <a:latin typeface="Open Sans"/>
              </a:rPr>
              <a:t>Account { account-number, branch-ID, balance }</a:t>
            </a:r>
          </a:p>
          <a:p>
            <a:pPr>
              <a:buFont typeface="Monotype Sorts" pitchFamily="2" charset="2"/>
              <a:buNone/>
            </a:pPr>
            <a:r>
              <a:rPr lang="en-US" sz="2000" i="1" dirty="0">
                <a:solidFill>
                  <a:srgbClr val="006C86"/>
                </a:solidFill>
                <a:latin typeface="Open Sans"/>
              </a:rPr>
              <a:t>Loan { loan-number, branch-ID, amount }</a:t>
            </a:r>
          </a:p>
          <a:p>
            <a:pPr>
              <a:buFont typeface="Monotype Sorts" pitchFamily="2" charset="2"/>
              <a:buNone/>
            </a:pPr>
            <a:r>
              <a:rPr lang="en-US" sz="2000" i="1" dirty="0">
                <a:solidFill>
                  <a:srgbClr val="006C86"/>
                </a:solidFill>
                <a:latin typeface="Open Sans"/>
              </a:rPr>
              <a:t>Depositor { customer-id, account-number }</a:t>
            </a:r>
          </a:p>
          <a:p>
            <a:pPr>
              <a:buFont typeface="Monotype Sorts" pitchFamily="2" charset="2"/>
              <a:buNone/>
            </a:pPr>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57200" y="1295400"/>
            <a:ext cx="5562600" cy="4800600"/>
            <a:chOff x="457200" y="1295400"/>
            <a:chExt cx="5181600" cy="4708981"/>
          </a:xfrm>
        </p:grpSpPr>
        <p:sp>
          <p:nvSpPr>
            <p:cNvPr id="7" name="Rectangle 6"/>
            <p:cNvSpPr/>
            <p:nvPr/>
          </p:nvSpPr>
          <p:spPr>
            <a:xfrm>
              <a:off x="457200" y="1295400"/>
              <a:ext cx="5181600" cy="4708981"/>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57552" cy="461665"/>
            </a:xfrm>
            <a:prstGeom prst="rect">
              <a:avLst/>
            </a:prstGeom>
          </p:spPr>
          <p:txBody>
            <a:bodyPr wrap="none">
              <a:spAutoFit/>
            </a:bodyPr>
            <a:lstStyle/>
            <a:p>
              <a:r>
                <a:rPr lang="el-GR" sz="2400" dirty="0">
                  <a:solidFill>
                    <a:srgbClr val="121214"/>
                  </a:solidFill>
                  <a:latin typeface="Verdana" panose="020B0604030504040204" pitchFamily="34" charset="0"/>
                </a:rPr>
                <a:t>(σ)</a:t>
              </a:r>
              <a:endParaRPr lang="el-GR" sz="2400" b="0" i="0" dirty="0">
                <a:solidFill>
                  <a:srgbClr val="121214"/>
                </a:solidFill>
                <a:effectLst/>
                <a:latin typeface="Verdana" panose="020B0604030504040204" pitchFamily="34" charset="0"/>
              </a:endParaRPr>
            </a:p>
          </p:txBody>
        </p:sp>
        <p:sp>
          <p:nvSpPr>
            <p:cNvPr id="9" name="Rectangle 8"/>
            <p:cNvSpPr/>
            <p:nvPr/>
          </p:nvSpPr>
          <p:spPr>
            <a:xfrm>
              <a:off x="3006322" y="2337851"/>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0" name="Rectangle 9"/>
            <p:cNvSpPr/>
            <p:nvPr/>
          </p:nvSpPr>
          <p:spPr>
            <a:xfrm>
              <a:off x="3005803" y="3097519"/>
              <a:ext cx="657271"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12" name="Rectangle 11"/>
            <p:cNvSpPr/>
            <p:nvPr/>
          </p:nvSpPr>
          <p:spPr>
            <a:xfrm>
              <a:off x="3005803" y="4596809"/>
              <a:ext cx="657271"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13" name="Rectangle 12"/>
            <p:cNvSpPr/>
            <p:nvPr/>
          </p:nvSpPr>
          <p:spPr>
            <a:xfrm>
              <a:off x="3005803" y="5297363"/>
              <a:ext cx="655949" cy="461665"/>
            </a:xfrm>
            <a:prstGeom prst="rect">
              <a:avLst/>
            </a:prstGeom>
          </p:spPr>
          <p:txBody>
            <a:bodyPr wrap="none">
              <a:spAutoFit/>
            </a:bodyPr>
            <a:lstStyle/>
            <a:p>
              <a:r>
                <a:rPr lang="el-GR" sz="2400" dirty="0">
                  <a:solidFill>
                    <a:srgbClr val="121214"/>
                  </a:solidFill>
                  <a:latin typeface="Verdana" panose="020B0604030504040204" pitchFamily="34" charset="0"/>
                </a:rPr>
                <a:t>(ρ)</a:t>
              </a:r>
              <a:endParaRPr lang="el-GR" sz="2400" b="0" i="0" dirty="0">
                <a:solidFill>
                  <a:srgbClr val="121214"/>
                </a:solidFill>
                <a:effectLst/>
                <a:latin typeface="Verdana" panose="020B0604030504040204" pitchFamily="34" charset="0"/>
              </a:endParaRPr>
            </a:p>
          </p:txBody>
        </p:sp>
      </p:grpSp>
    </p:spTree>
    <p:extLst>
      <p:ext uri="{BB962C8B-B14F-4D97-AF65-F5344CB8AC3E}">
        <p14:creationId xmlns:p14="http://schemas.microsoft.com/office/powerpoint/2010/main" val="334768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228601" y="2181681"/>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228601" y="41148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236817" y="4800600"/>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endParaRPr lang="en-IN" sz="2800" b="0" i="0" dirty="0">
              <a:solidFill>
                <a:srgbClr val="C00000"/>
              </a:solidFill>
              <a:effectLst/>
              <a:latin typeface="verdana" panose="020B0604030504040204" pitchFamily="34" charset="0"/>
            </a:endParaRPr>
          </a:p>
        </p:txBody>
      </p:sp>
      <p:sp>
        <p:nvSpPr>
          <p:cNvPr id="10" name="TextBox 9"/>
          <p:cNvSpPr txBox="1"/>
          <p:nvPr/>
        </p:nvSpPr>
        <p:spPr>
          <a:xfrm>
            <a:off x="685800" y="6225064"/>
            <a:ext cx="4788490"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446314"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endParaRPr lang="el-GR" sz="2400" b="0" i="0" dirty="0">
                <a:solidFill>
                  <a:srgbClr val="121214"/>
                </a:solidFill>
                <a:effectLst/>
                <a:latin typeface="Verdana" panose="020B0604030504040204" pitchFamily="34" charset="0"/>
                <a:ea typeface="Verdana" panose="020B0604030504040204" pitchFamily="34" charset="0"/>
              </a:endParaRP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457200" y="1595735"/>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36817" y="3156466"/>
            <a:ext cx="8670365" cy="1384995"/>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228601" y="2286000"/>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488103"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Notation − ∏</a:t>
              </a:r>
              <a:r>
                <a:rPr kumimoji="0" lang="en-US" sz="24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A1, A2, An</a:t>
              </a:r>
              <a:r>
                <a:rPr kumimoji="0" lang="en-US" sz="24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(r)</a:t>
              </a:r>
              <a:r>
                <a:rPr kumimoji="0" lang="en-US" sz="24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grpSp>
      <p:sp>
        <p:nvSpPr>
          <p:cNvPr id="16" name="Rectangle 15"/>
          <p:cNvSpPr/>
          <p:nvPr/>
        </p:nvSpPr>
        <p:spPr>
          <a:xfrm>
            <a:off x="457200" y="1600200"/>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228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28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28600" y="5065693"/>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381000" y="1168569"/>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01597" y="3669774"/>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361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457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499" y="4267200"/>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27001" y="3670300"/>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a:bodyPr>
          <a:lstStyle/>
          <a:p>
            <a:pPr lvl="0">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381000" y="1143000"/>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endParaRPr lang="en-IN" sz="2400" b="0" i="0" dirty="0">
                <a:solidFill>
                  <a:srgbClr val="121214"/>
                </a:solidFill>
                <a:effectLst/>
                <a:latin typeface="Verdana" panose="020B0604030504040204" pitchFamily="34" charset="0"/>
              </a:endParaRP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457200" y="2337137"/>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90500" y="4743271"/>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27001" y="3650902"/>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457200" y="1143000"/>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endParaRPr lang="el-GR" sz="2400" b="0" i="0" dirty="0">
                <a:solidFill>
                  <a:srgbClr val="121214"/>
                </a:solidFill>
                <a:effectLst/>
                <a:latin typeface="Verdana" panose="020B0604030504040204" pitchFamily="34" charset="0"/>
              </a:endParaRP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457200" y="1600200"/>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457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57200" y="3409890"/>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47467"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304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457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57201" y="3945725"/>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32657"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57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457200" y="1219200"/>
            <a:ext cx="2716834"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571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17223" y="2590800"/>
            <a:ext cx="1127232" cy="400110"/>
          </a:xfrm>
          <a:prstGeom prst="rect">
            <a:avLst/>
          </a:prstGeom>
          <a:noFill/>
        </p:spPr>
        <p:txBody>
          <a:bodyPr wrap="none" rtlCol="0">
            <a:spAutoFit/>
          </a:bodyPr>
          <a:lstStyle/>
          <a:p>
            <a:r>
              <a:rPr lang="en-IN" sz="2000" dirty="0"/>
              <a:t>Relation</a:t>
            </a:r>
          </a:p>
        </p:txBody>
      </p:sp>
      <p:sp>
        <p:nvSpPr>
          <p:cNvPr id="8" name="TextBox 7"/>
          <p:cNvSpPr txBox="1"/>
          <p:nvPr/>
        </p:nvSpPr>
        <p:spPr>
          <a:xfrm>
            <a:off x="3149784"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2428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304800" y="3276600"/>
            <a:ext cx="8610600"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updation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
        <p:nvSpPr>
          <p:cNvPr id="4" name="Rectangle 3"/>
          <p:cNvSpPr/>
          <p:nvPr/>
        </p:nvSpPr>
        <p:spPr>
          <a:xfrm>
            <a:off x="142844" y="142852"/>
            <a:ext cx="8786874" cy="369332"/>
          </a:xfrm>
          <a:prstGeom prst="rect">
            <a:avLst/>
          </a:prstGeom>
        </p:spPr>
        <p:txBody>
          <a:bodyPr wrap="square">
            <a:spAutoFit/>
          </a:bodyPr>
          <a:lstStyle/>
          <a:p>
            <a:r>
              <a:rPr lang="en-US" dirty="0">
                <a:solidFill>
                  <a:srgbClr val="006C86"/>
                </a:solidFill>
              </a:rPr>
              <a:t>Anomalies is something that deviates from what is standard, normal, or expected.</a:t>
            </a:r>
          </a:p>
        </p:txBody>
      </p:sp>
      <p:sp>
        <p:nvSpPr>
          <p:cNvPr id="5" name="Rectangle 4"/>
          <p:cNvSpPr/>
          <p:nvPr/>
        </p:nvSpPr>
        <p:spPr>
          <a:xfrm>
            <a:off x="1115616" y="1556792"/>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38201"/>
            <a:ext cx="8839200"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323528" y="1700808"/>
          <a:ext cx="8208910" cy="3384378"/>
        </p:xfrm>
        <a:graphic>
          <a:graphicData uri="http://schemas.openxmlformats.org/drawingml/2006/table">
            <a:tbl>
              <a:tblPr/>
              <a:tblGrid>
                <a:gridCol w="1641782">
                  <a:extLst>
                    <a:ext uri="{9D8B030D-6E8A-4147-A177-3AD203B41FA5}">
                      <a16:colId xmlns:a16="http://schemas.microsoft.com/office/drawing/2014/main" val="20000"/>
                    </a:ext>
                  </a:extLst>
                </a:gridCol>
                <a:gridCol w="1641782">
                  <a:extLst>
                    <a:ext uri="{9D8B030D-6E8A-4147-A177-3AD203B41FA5}">
                      <a16:colId xmlns:a16="http://schemas.microsoft.com/office/drawing/2014/main" val="20001"/>
                    </a:ext>
                  </a:extLst>
                </a:gridCol>
                <a:gridCol w="1641782">
                  <a:extLst>
                    <a:ext uri="{9D8B030D-6E8A-4147-A177-3AD203B41FA5}">
                      <a16:colId xmlns:a16="http://schemas.microsoft.com/office/drawing/2014/main" val="20002"/>
                    </a:ext>
                  </a:extLst>
                </a:gridCol>
                <a:gridCol w="1641782">
                  <a:extLst>
                    <a:ext uri="{9D8B030D-6E8A-4147-A177-3AD203B41FA5}">
                      <a16:colId xmlns:a16="http://schemas.microsoft.com/office/drawing/2014/main" val="20003"/>
                    </a:ext>
                  </a:extLst>
                </a:gridCol>
                <a:gridCol w="1641782">
                  <a:extLst>
                    <a:ext uri="{9D8B030D-6E8A-4147-A177-3AD203B41FA5}">
                      <a16:colId xmlns:a16="http://schemas.microsoft.com/office/drawing/2014/main" val="20004"/>
                    </a:ext>
                  </a:extLst>
                </a:gridCol>
              </a:tblGrid>
              <a:tr h="564063">
                <a:tc>
                  <a:txBody>
                    <a:bodyPr/>
                    <a:lstStyle/>
                    <a:p>
                      <a:pPr algn="ctr" fontAlgn="t"/>
                      <a:r>
                        <a:rPr lang="en-US" sz="1800"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64063">
                <a:tc>
                  <a:txBody>
                    <a:bodyPr/>
                    <a:lstStyle/>
                    <a:p>
                      <a:pPr fontAlgn="t"/>
                      <a:r>
                        <a:rPr lang="en-US" sz="1800"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4063">
                <a:tc>
                  <a:txBody>
                    <a:bodyPr/>
                    <a:lstStyle/>
                    <a:p>
                      <a:pPr fontAlgn="t"/>
                      <a:r>
                        <a:rPr lang="en-US" sz="180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64063">
                <a:tc>
                  <a:txBody>
                    <a:bodyPr/>
                    <a:lstStyle/>
                    <a:p>
                      <a:pPr fontAlgn="t"/>
                      <a:r>
                        <a:rPr lang="en-US" sz="1800"/>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64063">
                <a:tc>
                  <a:txBody>
                    <a:bodyPr/>
                    <a:lstStyle/>
                    <a:p>
                      <a:pPr fontAlgn="t"/>
                      <a:r>
                        <a:rPr lang="en-US" sz="1800"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64063">
                <a:tc>
                  <a:txBody>
                    <a:bodyPr/>
                    <a:lstStyle/>
                    <a:p>
                      <a:pPr fontAlgn="t"/>
                      <a:r>
                        <a:rPr lang="en-US" sz="1800"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800"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sz="1800"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6" name="Rectangle 5"/>
          <p:cNvSpPr/>
          <p:nvPr/>
        </p:nvSpPr>
        <p:spPr>
          <a:xfrm>
            <a:off x="203174" y="1015568"/>
            <a:ext cx="8629922" cy="1477328"/>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7" name="Rectangle 6"/>
          <p:cNvSpPr/>
          <p:nvPr/>
        </p:nvSpPr>
        <p:spPr>
          <a:xfrm>
            <a:off x="190550" y="2732727"/>
            <a:ext cx="8629922"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0550" y="4028871"/>
            <a:ext cx="8629922"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000100" y="3276600"/>
            <a:ext cx="7072362" cy="1015663"/>
          </a:xfrm>
          <a:prstGeom prst="rect">
            <a:avLst/>
          </a:prstGeom>
        </p:spPr>
        <p:txBody>
          <a:bodyPr wrap="square">
            <a:spAutoFit/>
          </a:bodyPr>
          <a:lstStyle/>
          <a:p>
            <a:pPr algn="just"/>
            <a:r>
              <a:rPr lang="en-US" sz="2000" dirty="0">
                <a:solidFill>
                  <a:srgbClr val="006C86"/>
                </a:solidFill>
                <a:latin typeface="Open sans"/>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357158" y="642918"/>
            <a:ext cx="8143932"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000" b="1" dirty="0">
                <a:latin typeface="Segoe UI Light" panose="020B0502040204020203" pitchFamily="34" charset="0"/>
                <a:cs typeface="Segoe UI Light" panose="020B0502040204020203" pitchFamily="34" charset="0"/>
              </a:rPr>
              <a:t>courses</a:t>
            </a:r>
            <a:r>
              <a:rPr lang="en-US" sz="2000" dirty="0">
                <a:latin typeface="Segoe UI Light" panose="020B0502040204020203" pitchFamily="34" charset="0"/>
                <a:cs typeface="Segoe UI Light" panose="020B0502040204020203" pitchFamily="34" charset="0"/>
              </a:rPr>
              <a:t> and </a:t>
            </a:r>
            <a:r>
              <a:rPr lang="en-US" sz="2000" b="1" dirty="0">
                <a:latin typeface="Segoe UI Light" panose="020B0502040204020203" pitchFamily="34" charset="0"/>
                <a:cs typeface="Segoe UI Light" panose="020B0502040204020203" pitchFamily="34" charset="0"/>
              </a:rPr>
              <a:t>instructors</a:t>
            </a:r>
            <a:r>
              <a:rPr lang="en-US" sz="2000" dirty="0">
                <a:latin typeface="Segoe UI Light" panose="020B0502040204020203" pitchFamily="34" charset="0"/>
                <a:cs typeface="Segoe UI Light" panose="020B0502040204020203" pitchFamily="34" charset="0"/>
              </a:rPr>
              <a:t> in a university.</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357159" y="1928802"/>
          <a:ext cx="8501120" cy="1981200"/>
        </p:xfrm>
        <a:graphic>
          <a:graphicData uri="http://schemas.openxmlformats.org/drawingml/2006/table">
            <a:tbl>
              <a:tblPr/>
              <a:tblGrid>
                <a:gridCol w="1685566">
                  <a:extLst>
                    <a:ext uri="{9D8B030D-6E8A-4147-A177-3AD203B41FA5}">
                      <a16:colId xmlns:a16="http://schemas.microsoft.com/office/drawing/2014/main" val="20000"/>
                    </a:ext>
                  </a:extLst>
                </a:gridCol>
                <a:gridCol w="1978709">
                  <a:extLst>
                    <a:ext uri="{9D8B030D-6E8A-4147-A177-3AD203B41FA5}">
                      <a16:colId xmlns:a16="http://schemas.microsoft.com/office/drawing/2014/main" val="20001"/>
                    </a:ext>
                  </a:extLst>
                </a:gridCol>
                <a:gridCol w="1978709">
                  <a:extLst>
                    <a:ext uri="{9D8B030D-6E8A-4147-A177-3AD203B41FA5}">
                      <a16:colId xmlns:a16="http://schemas.microsoft.com/office/drawing/2014/main" val="20002"/>
                    </a:ext>
                  </a:extLst>
                </a:gridCol>
                <a:gridCol w="285813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257301" y="242083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357158" y="4357694"/>
            <a:ext cx="8501122" cy="1477328"/>
          </a:xfrm>
          <a:prstGeom prst="rect">
            <a:avLst/>
          </a:prstGeom>
        </p:spPr>
        <p:txBody>
          <a:bodyPr wrap="square">
            <a:spAutoFit/>
          </a:bodyPr>
          <a:lstStyle/>
          <a:p>
            <a:pPr algn="just"/>
            <a:r>
              <a:rPr lang="en-US" dirty="0">
                <a:solidFill>
                  <a:srgbClr val="333333"/>
                </a:solidFill>
                <a:latin typeface="Open sans"/>
              </a:rPr>
              <a:t>At first, this design seems to be good. However, issues start to develop once we need to modify information. For instance, suppose, </a:t>
            </a:r>
            <a:r>
              <a:rPr lang="en-US" dirty="0">
                <a:solidFill>
                  <a:srgbClr val="C41A1A"/>
                </a:solidFill>
                <a:latin typeface="Open sans"/>
              </a:rPr>
              <a:t>if Prof. Ronald changed his mobile number. In such a situation, we will have to make edits in 2 places</a:t>
            </a:r>
            <a:r>
              <a:rPr lang="en-US" b="1" dirty="0">
                <a:solidFill>
                  <a:srgbClr val="333333"/>
                </a:solidFill>
                <a:latin typeface="Open sans"/>
              </a:rPr>
              <a:t>. </a:t>
            </a:r>
            <a:r>
              <a:rPr lang="en-US" dirty="0">
                <a:solidFill>
                  <a:srgbClr val="333333"/>
                </a:solidFill>
                <a:latin typeface="Open sans"/>
              </a:rPr>
              <a:t>What if someone just edited the mobile number against </a:t>
            </a:r>
            <a:r>
              <a:rPr lang="en-US" b="1" dirty="0">
                <a:solidFill>
                  <a:srgbClr val="0070C0"/>
                </a:solidFill>
                <a:latin typeface="Open sans"/>
              </a:rPr>
              <a:t>CS101</a:t>
            </a:r>
            <a:r>
              <a:rPr lang="en-US" dirty="0">
                <a:solidFill>
                  <a:srgbClr val="333333"/>
                </a:solidFill>
                <a:latin typeface="Open sans"/>
              </a:rPr>
              <a:t>, but forgot to edit it for </a:t>
            </a:r>
            <a:r>
              <a:rPr lang="en-US" b="1" dirty="0">
                <a:solidFill>
                  <a:srgbClr val="0070C0"/>
                </a:solidFill>
                <a:latin typeface="Open sans"/>
              </a:rPr>
              <a:t>CS154</a:t>
            </a:r>
            <a:r>
              <a:rPr lang="en-US" dirty="0">
                <a:solidFill>
                  <a:srgbClr val="333333"/>
                </a:solidFill>
                <a:latin typeface="Open sans"/>
              </a:rPr>
              <a:t>? This will lead to stale/wrong information in the database.</a:t>
            </a:r>
            <a:endParaRPr lang="en-US" dirty="0"/>
          </a:p>
        </p:txBody>
      </p:sp>
    </p:spTree>
    <p:extLst>
      <p:ext uri="{BB962C8B-B14F-4D97-AF65-F5344CB8AC3E}">
        <p14:creationId xmlns:p14="http://schemas.microsoft.com/office/powerpoint/2010/main" val="286733200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257300" y="838203"/>
            <a:ext cx="6629400"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0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152648" y="2308969"/>
          <a:ext cx="6848352" cy="1280160"/>
        </p:xfrm>
        <a:graphic>
          <a:graphicData uri="http://schemas.openxmlformats.org/drawingml/2006/table">
            <a:tbl>
              <a:tblPr/>
              <a:tblGrid>
                <a:gridCol w="2282784">
                  <a:extLst>
                    <a:ext uri="{9D8B030D-6E8A-4147-A177-3AD203B41FA5}">
                      <a16:colId xmlns:a16="http://schemas.microsoft.com/office/drawing/2014/main" val="20000"/>
                    </a:ext>
                  </a:extLst>
                </a:gridCol>
                <a:gridCol w="2282784">
                  <a:extLst>
                    <a:ext uri="{9D8B030D-6E8A-4147-A177-3AD203B41FA5}">
                      <a16:colId xmlns:a16="http://schemas.microsoft.com/office/drawing/2014/main" val="20001"/>
                    </a:ext>
                  </a:extLst>
                </a:gridCol>
                <a:gridCol w="2282784">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147454" y="4389120"/>
          <a:ext cx="6858000" cy="170688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14300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14300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115166" y="1556792"/>
            <a:ext cx="6913668" cy="2831544"/>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000100" y="714356"/>
            <a:ext cx="6929486" cy="70788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0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143000" y="1752600"/>
          <a:ext cx="6858000" cy="133454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5720" y="3276602"/>
            <a:ext cx="8572560" cy="1200329"/>
          </a:xfrm>
          <a:prstGeom prst="rect">
            <a:avLst/>
          </a:prstGeom>
        </p:spPr>
        <p:txBody>
          <a:bodyPr wrap="square">
            <a:spAutoFit/>
          </a:bodyPr>
          <a:lstStyle/>
          <a:p>
            <a:pPr algn="just"/>
            <a:r>
              <a:rPr lang="en-US" dirty="0">
                <a:solidFill>
                  <a:srgbClr val="333333"/>
                </a:solidFill>
                <a:latin typeface="Open sans"/>
              </a:rPr>
              <a:t>Here, the issue is that in the first row, we are storing 2 courses against Prof. </a:t>
            </a:r>
            <a:r>
              <a:rPr lang="en-US" dirty="0">
                <a:solidFill>
                  <a:srgbClr val="222222"/>
                </a:solidFill>
              </a:rPr>
              <a:t>Ronald</a:t>
            </a:r>
            <a:r>
              <a:rPr lang="en-US" dirty="0">
                <a:solidFill>
                  <a:srgbClr val="333333"/>
                </a:solidFill>
                <a:latin typeface="Open sans"/>
              </a:rPr>
              <a:t>. A better method would be to store the courses separately. This way, if we want to edit some information related to </a:t>
            </a:r>
            <a:r>
              <a:rPr lang="en-US" b="1" dirty="0">
                <a:solidFill>
                  <a:srgbClr val="0070C0"/>
                </a:solidFill>
                <a:latin typeface="Open sans"/>
              </a:rPr>
              <a:t>CS101</a:t>
            </a:r>
            <a:r>
              <a:rPr lang="en-US" dirty="0">
                <a:solidFill>
                  <a:srgbClr val="333333"/>
                </a:solidFill>
                <a:latin typeface="Open sans"/>
              </a:rPr>
              <a:t>, we do not have to touch the data corresponding to </a:t>
            </a:r>
            <a:r>
              <a:rPr lang="en-US" b="1" dirty="0">
                <a:solidFill>
                  <a:srgbClr val="0070C0"/>
                </a:solidFill>
                <a:latin typeface="Open sans"/>
              </a:rPr>
              <a:t>CS154</a:t>
            </a:r>
            <a:r>
              <a:rPr lang="en-US"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143000" y="4572008"/>
          <a:ext cx="6858000" cy="1706880"/>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1835696" y="1772816"/>
            <a:ext cx="5778973" cy="1631216"/>
          </a:xfrm>
          <a:prstGeom prst="rect">
            <a:avLst/>
          </a:prstGeom>
        </p:spPr>
        <p:txBody>
          <a:bodyPr wrap="square">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785786" y="838200"/>
            <a:ext cx="7572428" cy="1631216"/>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857224" y="2500306"/>
            <a:ext cx="7286676" cy="1200329"/>
          </a:xfrm>
          <a:prstGeom prst="rect">
            <a:avLst/>
          </a:prstGeom>
        </p:spPr>
        <p:txBody>
          <a:bodyPr wrap="square">
            <a:spAutoFit/>
          </a:bodyPr>
          <a:lstStyle/>
          <a:p>
            <a:pPr algn="just"/>
            <a:r>
              <a:rPr lang="en-US"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dirty="0"/>
              <a:t>A sample table may look like this (</a:t>
            </a:r>
            <a:r>
              <a:rPr lang="en-US" b="1" dirty="0">
                <a:solidFill>
                  <a:srgbClr val="006C86"/>
                </a:solidFill>
              </a:rPr>
              <a:t>student name and course code</a:t>
            </a:r>
            <a:r>
              <a:rPr lang="en-US" dirty="0"/>
              <a:t>)</a:t>
            </a:r>
            <a:endParaRPr lang="en-US"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357155" y="4143380"/>
          <a:ext cx="8429686" cy="2133600"/>
        </p:xfrm>
        <a:graphic>
          <a:graphicData uri="http://schemas.openxmlformats.org/drawingml/2006/table">
            <a:tbl>
              <a:tblPr/>
              <a:tblGrid>
                <a:gridCol w="4214843">
                  <a:extLst>
                    <a:ext uri="{9D8B030D-6E8A-4147-A177-3AD203B41FA5}">
                      <a16:colId xmlns:a16="http://schemas.microsoft.com/office/drawing/2014/main" val="20000"/>
                    </a:ext>
                  </a:extLst>
                </a:gridCol>
                <a:gridCol w="421484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606675" y="571481"/>
            <a:ext cx="7609137" cy="1015663"/>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Segoe UI Light" panose="020B0502040204020203" pitchFamily="34" charset="0"/>
              <a:cs typeface="Segoe UI Light" panose="020B0502040204020203" pitchFamily="34" charset="0"/>
            </a:endParaRPr>
          </a:p>
        </p:txBody>
      </p:sp>
      <p:sp>
        <p:nvSpPr>
          <p:cNvPr id="10" name="Rectangle 9"/>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571472" y="2288846"/>
          <a:ext cx="7858180" cy="1706880"/>
        </p:xfrm>
        <a:graphic>
          <a:graphicData uri="http://schemas.openxmlformats.org/drawingml/2006/table">
            <a:tbl>
              <a:tblPr/>
              <a:tblGrid>
                <a:gridCol w="3929090">
                  <a:extLst>
                    <a:ext uri="{9D8B030D-6E8A-4147-A177-3AD203B41FA5}">
                      <a16:colId xmlns:a16="http://schemas.microsoft.com/office/drawing/2014/main" val="20000"/>
                    </a:ext>
                  </a:extLst>
                </a:gridCol>
                <a:gridCol w="3929090">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71472" y="1785926"/>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71472" y="4159794"/>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589157" y="4605326"/>
          <a:ext cx="7839472" cy="2133600"/>
        </p:xfrm>
        <a:graphic>
          <a:graphicData uri="http://schemas.openxmlformats.org/drawingml/2006/table">
            <a:tbl>
              <a:tblPr/>
              <a:tblGrid>
                <a:gridCol w="3919736">
                  <a:extLst>
                    <a:ext uri="{9D8B030D-6E8A-4147-A177-3AD203B41FA5}">
                      <a16:colId xmlns:a16="http://schemas.microsoft.com/office/drawing/2014/main" val="20000"/>
                    </a:ext>
                  </a:extLst>
                </a:gridCol>
                <a:gridCol w="391973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1475656" y="1916832"/>
            <a:ext cx="6552728" cy="1631216"/>
          </a:xfrm>
          <a:prstGeom prst="rect">
            <a:avLst/>
          </a:prstGeom>
        </p:spPr>
        <p:txBody>
          <a:bodyPr wrap="square">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500034" y="838200"/>
            <a:ext cx="8072494" cy="1631216"/>
          </a:xfrm>
          <a:prstGeom prst="rect">
            <a:avLst/>
          </a:prstGeom>
        </p:spPr>
        <p:txBody>
          <a:bodyPr wrap="square">
            <a:spAutoFit/>
          </a:bodyPr>
          <a:lstStyle/>
          <a:p>
            <a:pPr algn="just"/>
            <a:r>
              <a:rPr lang="en-US" sz="20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 y="3222318"/>
          <a:ext cx="9144000" cy="1706880"/>
        </p:xfrm>
        <a:graphic>
          <a:graphicData uri="http://schemas.openxmlformats.org/drawingml/2006/table">
            <a:tbl>
              <a:tblPr/>
              <a:tblGrid>
                <a:gridCol w="18288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42844" y="714356"/>
            <a:ext cx="8786874" cy="1323439"/>
          </a:xfrm>
          <a:prstGeom prst="rect">
            <a:avLst/>
          </a:prstGeom>
        </p:spPr>
        <p:txBody>
          <a:bodyPr wrap="square">
            <a:spAutoFit/>
          </a:bodyPr>
          <a:lstStyle/>
          <a:p>
            <a:r>
              <a:rPr lang="en-US" sz="2000" dirty="0">
                <a:latin typeface="Segoe UI Light" panose="020B0502040204020203" pitchFamily="34"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00034" y="2067168"/>
            <a:ext cx="7858180"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357158" y="2579376"/>
          <a:ext cx="8429685" cy="1706880"/>
        </p:xfrm>
        <a:graphic>
          <a:graphicData uri="http://schemas.openxmlformats.org/drawingml/2006/table">
            <a:tbl>
              <a:tblPr/>
              <a:tblGrid>
                <a:gridCol w="2809895">
                  <a:extLst>
                    <a:ext uri="{9D8B030D-6E8A-4147-A177-3AD203B41FA5}">
                      <a16:colId xmlns:a16="http://schemas.microsoft.com/office/drawing/2014/main" val="20000"/>
                    </a:ext>
                  </a:extLst>
                </a:gridCol>
                <a:gridCol w="2809895">
                  <a:extLst>
                    <a:ext uri="{9D8B030D-6E8A-4147-A177-3AD203B41FA5}">
                      <a16:colId xmlns:a16="http://schemas.microsoft.com/office/drawing/2014/main" val="20001"/>
                    </a:ext>
                  </a:extLst>
                </a:gridCol>
                <a:gridCol w="280989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642910" y="4500570"/>
            <a:ext cx="7786742"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285720" y="5000636"/>
          <a:ext cx="8572560" cy="1280160"/>
        </p:xfrm>
        <a:graphic>
          <a:graphicData uri="http://schemas.openxmlformats.org/drawingml/2006/table">
            <a:tbl>
              <a:tblPr/>
              <a:tblGrid>
                <a:gridCol w="2857520">
                  <a:extLst>
                    <a:ext uri="{9D8B030D-6E8A-4147-A177-3AD203B41FA5}">
                      <a16:colId xmlns:a16="http://schemas.microsoft.com/office/drawing/2014/main" val="20000"/>
                    </a:ext>
                  </a:extLst>
                </a:gridCol>
                <a:gridCol w="2857520">
                  <a:extLst>
                    <a:ext uri="{9D8B030D-6E8A-4147-A177-3AD203B41FA5}">
                      <a16:colId xmlns:a16="http://schemas.microsoft.com/office/drawing/2014/main" val="20001"/>
                    </a:ext>
                  </a:extLst>
                </a:gridCol>
                <a:gridCol w="285752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143000" y="2"/>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249136" y="1065074"/>
            <a:ext cx="6751864" cy="1938992"/>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257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259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 y="3350896"/>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71450" y="160338"/>
            <a:ext cx="448231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71450" y="802721"/>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24997</TotalTime>
  <Words>40770</Words>
  <Application>Microsoft Office PowerPoint</Application>
  <PresentationFormat>On-screen Show (4:3)</PresentationFormat>
  <Paragraphs>4497</Paragraphs>
  <Slides>522</Slides>
  <Notes>10</Notes>
  <HiddenSlides>100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522</vt:i4>
      </vt:variant>
    </vt:vector>
  </HeadingPairs>
  <TitlesOfParts>
    <vt:vector size="558"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GothamRounded-Book</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Tahoma</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PowerPoint Presentation</vt:lpstr>
      <vt:lpstr>PowerPoint Presentation</vt:lpstr>
      <vt:lpstr>PowerPoint Presentation</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4836</cp:revision>
  <dcterms:created xsi:type="dcterms:W3CDTF">2015-10-09T06:09:34Z</dcterms:created>
  <dcterms:modified xsi:type="dcterms:W3CDTF">2020-04-12T04:31:09Z</dcterms:modified>
</cp:coreProperties>
</file>